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drawings/drawing2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drawings/drawing3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rawings/drawing4.xml" ContentType="application/vnd.openxmlformats-officedocument.drawingml.chartshapes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drawings/drawing5.xml" ContentType="application/vnd.openxmlformats-officedocument.drawingml.chartshapes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1"/>
  </p:notesMasterIdLst>
  <p:handoutMasterIdLst>
    <p:handoutMasterId r:id="rId22"/>
  </p:handoutMasterIdLst>
  <p:sldIdLst>
    <p:sldId id="256" r:id="rId3"/>
    <p:sldId id="274" r:id="rId4"/>
    <p:sldId id="275" r:id="rId5"/>
    <p:sldId id="276" r:id="rId6"/>
    <p:sldId id="260" r:id="rId7"/>
    <p:sldId id="277" r:id="rId8"/>
    <p:sldId id="278" r:id="rId9"/>
    <p:sldId id="279" r:id="rId10"/>
    <p:sldId id="265" r:id="rId11"/>
    <p:sldId id="266" r:id="rId12"/>
    <p:sldId id="267" r:id="rId13"/>
    <p:sldId id="280" r:id="rId14"/>
    <p:sldId id="281" r:id="rId15"/>
    <p:sldId id="282" r:id="rId16"/>
    <p:sldId id="271" r:id="rId17"/>
    <p:sldId id="283" r:id="rId18"/>
    <p:sldId id="285" r:id="rId19"/>
    <p:sldId id="284" r:id="rId20"/>
  </p:sldIdLst>
  <p:sldSz cx="10385425" cy="7254875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71" autoAdjust="0"/>
    <p:restoredTop sz="94629" autoAdjust="0"/>
  </p:normalViewPr>
  <p:slideViewPr>
    <p:cSldViewPr>
      <p:cViewPr varScale="1">
        <p:scale>
          <a:sx n="78" d="100"/>
          <a:sy n="78" d="100"/>
        </p:scale>
        <p:origin x="-1056" y="-102"/>
      </p:cViewPr>
      <p:guideLst>
        <p:guide orient="horz" pos="2285"/>
        <p:guide pos="32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36" y="-84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11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chartUserShapes" Target="../drawings/drawing3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ln>
          <a:solidFill>
            <a:srgbClr val="666666"/>
          </a:solidFill>
        </a:ln>
      </c:spPr>
    </c:sideWall>
    <c:backWall>
      <c:thickness val="0"/>
      <c:spPr>
        <a:ln>
          <a:noFill/>
        </a:ln>
      </c:spPr>
    </c:backWall>
    <c:plotArea>
      <c:layout>
        <c:manualLayout>
          <c:layoutTarget val="inner"/>
          <c:xMode val="edge"/>
          <c:yMode val="edge"/>
          <c:x val="3.9159525976314745E-2"/>
          <c:y val="4.142317520275525E-2"/>
          <c:w val="0.93066198829477731"/>
          <c:h val="0.7420608681937299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6.6531785116166073E-2"/>
                  <c:y val="-1.8993829745412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8001907724292016E-2"/>
                  <c:y val="-1.62804560177074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2347715609685187E-2"/>
                  <c:y val="-2.44203635493492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1200000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363363.04</c:v>
                </c:pt>
                <c:pt idx="1">
                  <c:v>337772</c:v>
                </c:pt>
                <c:pt idx="2">
                  <c:v>338894.59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6.3332264636009036E-2"/>
                  <c:y val="-1.8993829745412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6920200171655356E-2"/>
                  <c:y val="-1.89938297454129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8411311729716579E-2"/>
                  <c:y val="-2.1706989821643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1200000"/>
              <a:lstStyle/>
              <a:p>
                <a:pPr>
                  <a:defRPr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</c:strCache>
            </c:strRef>
          </c:cat>
          <c:val>
            <c:numRef>
              <c:f>Лист1!$C$2:$C$4</c:f>
              <c:numCache>
                <c:formatCode>#,##0.00</c:formatCode>
                <c:ptCount val="3"/>
                <c:pt idx="0">
                  <c:v>363363.04</c:v>
                </c:pt>
                <c:pt idx="1">
                  <c:v>337772</c:v>
                </c:pt>
                <c:pt idx="2">
                  <c:v>338894.59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4697984"/>
        <c:axId val="60857664"/>
        <c:axId val="0"/>
      </c:bar3DChart>
      <c:catAx>
        <c:axId val="1346979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0857664"/>
        <c:crosses val="autoZero"/>
        <c:auto val="1"/>
        <c:lblAlgn val="ctr"/>
        <c:lblOffset val="100"/>
        <c:noMultiLvlLbl val="0"/>
      </c:catAx>
      <c:valAx>
        <c:axId val="60857664"/>
        <c:scaling>
          <c:orientation val="minMax"/>
          <c:max val="380000"/>
          <c:min val="300000"/>
        </c:scaling>
        <c:delete val="1"/>
        <c:axPos val="l"/>
        <c:majorGridlines>
          <c:spPr>
            <a:ln>
              <a:noFill/>
            </a:ln>
          </c:spPr>
        </c:majorGridlines>
        <c:numFmt formatCode="#,##0.00" sourceLinked="1"/>
        <c:majorTickMark val="out"/>
        <c:minorTickMark val="none"/>
        <c:tickLblPos val="nextTo"/>
        <c:crossAx val="134697984"/>
        <c:crosses val="autoZero"/>
        <c:crossBetween val="between"/>
        <c:majorUnit val="10000"/>
        <c:minorUnit val="10000"/>
      </c:valAx>
    </c:plotArea>
    <c:legend>
      <c:legendPos val="r"/>
      <c:layout>
        <c:manualLayout>
          <c:xMode val="edge"/>
          <c:yMode val="edge"/>
          <c:x val="0.87014003253884653"/>
          <c:y val="5.1554100826403902E-2"/>
          <c:w val="0.12010239580698928"/>
          <c:h val="0.1406010443284079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2000"/>
          </a:pPr>
          <a:endParaRPr lang="ru-RU"/>
        </a:p>
      </c:txPr>
    </c:title>
    <c:autoTitleDeleted val="0"/>
    <c:view3D>
      <c:rotX val="30"/>
      <c:rotY val="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9081619985798476E-2"/>
          <c:w val="1"/>
          <c:h val="0.9209183800142015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explosion val="6"/>
          <c:dPt>
            <c:idx val="0"/>
            <c:bubble3D val="0"/>
          </c:dPt>
          <c:dLbls>
            <c:dLbl>
              <c:idx val="0"/>
              <c:numFmt formatCode="0.0%" sourceLinked="0"/>
              <c:spPr/>
              <c:txPr>
                <a:bodyPr/>
                <a:lstStyle/>
                <a:p>
                  <a:pPr>
                    <a:defRPr sz="1200" b="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numFmt formatCode="0.0%" sourceLinked="0"/>
              <c:spPr/>
              <c:txPr>
                <a:bodyPr/>
                <a:lstStyle/>
                <a:p>
                  <a:pPr>
                    <a:defRPr sz="800" b="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numFmt formatCode="0.0%" sourceLinked="0"/>
              <c:spPr/>
              <c:txPr>
                <a:bodyPr/>
                <a:lstStyle/>
                <a:p>
                  <a:pPr>
                    <a:defRPr sz="800" b="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000" b="0"/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Лист1!$A$2:$A$10</c:f>
              <c:strCache>
                <c:ptCount val="9"/>
                <c:pt idx="0">
                  <c:v>Образование</c:v>
                </c:pt>
                <c:pt idx="1">
                  <c:v>Культура, кинематография</c:v>
                </c:pt>
                <c:pt idx="2">
                  <c:v>Нац. безопасность </c:v>
                </c:pt>
                <c:pt idx="3">
                  <c:v>Соц. Политика</c:v>
                </c:pt>
                <c:pt idx="4">
                  <c:v>Межбюджетные трансферы</c:v>
                </c:pt>
                <c:pt idx="5">
                  <c:v>Физическая культура и спорт</c:v>
                </c:pt>
                <c:pt idx="6">
                  <c:v>Нац. Экономика</c:v>
                </c:pt>
                <c:pt idx="7">
                  <c:v>ЖКХ</c:v>
                </c:pt>
                <c:pt idx="8">
                  <c:v>Общегосударственные вопросы</c:v>
                </c:pt>
              </c:strCache>
            </c:strRef>
          </c:cat>
          <c:val>
            <c:numRef>
              <c:f>Лист1!$B$2:$B$10</c:f>
              <c:numCache>
                <c:formatCode>#,##0.00</c:formatCode>
                <c:ptCount val="9"/>
                <c:pt idx="0">
                  <c:v>235148.04</c:v>
                </c:pt>
                <c:pt idx="1">
                  <c:v>30133.7</c:v>
                </c:pt>
                <c:pt idx="2">
                  <c:v>22</c:v>
                </c:pt>
                <c:pt idx="3">
                  <c:v>12402.92</c:v>
                </c:pt>
                <c:pt idx="4">
                  <c:v>28503.119999999999</c:v>
                </c:pt>
                <c:pt idx="5">
                  <c:v>7329.09</c:v>
                </c:pt>
                <c:pt idx="6">
                  <c:v>4740.08</c:v>
                </c:pt>
                <c:pt idx="7">
                  <c:v>1131</c:v>
                </c:pt>
                <c:pt idx="8">
                  <c:v>43953.09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175536051549819E-2"/>
          <c:y val="2.8959011329364487E-2"/>
          <c:w val="0.5657451255416065"/>
          <c:h val="0.82791969591454606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3"/>
            <c:bubble3D val="0"/>
            <c:spPr>
              <a:solidFill>
                <a:schemeClr val="accent1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/>
                      <a:t>Фонд оплаты труда; 250 675,09; </a:t>
                    </a:r>
                    <a:r>
                      <a:rPr lang="ru-RU" smtClean="0"/>
                      <a:t>68,80%</a:t>
                    </a:r>
                    <a:endParaRPr lang="ru-RU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/>
                      <a:t>Коммунальные услуги; 43 204,88; </a:t>
                    </a:r>
                    <a:r>
                      <a:rPr lang="ru-RU" smtClean="0"/>
                      <a:t>11,86%</a:t>
                    </a:r>
                    <a:endParaRPr lang="ru-RU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4092323075213867E-3"/>
                  <c:y val="1.9715851664675268E-17"/>
                </c:manualLayout>
              </c:layout>
              <c:tx>
                <c:rich>
                  <a:bodyPr/>
                  <a:lstStyle/>
                  <a:p>
                    <a:pPr>
                      <a:defRPr sz="1000"/>
                    </a:pPr>
                    <a:r>
                      <a:rPr lang="ru-RU" sz="1000" dirty="0"/>
                      <a:t>Прочие расходы; 64 055,84; </a:t>
                    </a:r>
                    <a:r>
                      <a:rPr lang="ru-RU" sz="1000" dirty="0" smtClean="0"/>
                      <a:t>17,65%</a:t>
                    </a:r>
                    <a:endParaRPr lang="ru-RU" sz="1000" dirty="0"/>
                  </a:p>
                </c:rich>
              </c:tx>
              <c:numFmt formatCode="0.00%" sourceLinked="0"/>
              <c:spPr/>
              <c:showLegendKey val="0"/>
              <c:showVal val="1"/>
              <c:showCatName val="1"/>
              <c:showSerName val="0"/>
              <c:showPercent val="1"/>
              <c:showBubbleSize val="0"/>
            </c:dLbl>
            <c:numFmt formatCode="0.00%" sourceLinked="0"/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Фонд оплаты труда</c:v>
                </c:pt>
                <c:pt idx="1">
                  <c:v>Коммунальные услуги</c:v>
                </c:pt>
                <c:pt idx="2">
                  <c:v>Содержание имущества</c:v>
                </c:pt>
                <c:pt idx="3">
                  <c:v>Прочие расходы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250675.09</c:v>
                </c:pt>
                <c:pt idx="1">
                  <c:v>43204.88</c:v>
                </c:pt>
                <c:pt idx="2">
                  <c:v>5427.23</c:v>
                </c:pt>
                <c:pt idx="3">
                  <c:v>64055.839999999997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4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0"/>
      <c:rotY val="40"/>
      <c:rAngAx val="0"/>
      <c:perspective val="2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9.7170595502775459E-2"/>
          <c:w val="0.9862406935084439"/>
          <c:h val="0.8900798171019820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1.7453734455036912E-3"/>
                  <c:y val="-0.16819566902204977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6.9327403338163372E-3"/>
                  <c:y val="6.441938178221161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2526165335451299E-3"/>
                  <c:y val="3.3627120413662205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 anchor="ctr" anchorCtr="0"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Общее образование</c:v>
                </c:pt>
                <c:pt idx="1">
                  <c:v>Молодежная политика</c:v>
                </c:pt>
                <c:pt idx="2">
                  <c:v>Другие вопросы в области образования</c:v>
                </c:pt>
                <c:pt idx="3">
                  <c:v>Дополнительное образование</c:v>
                </c:pt>
                <c:pt idx="4">
                  <c:v>Дошкольное образование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183110.89</c:v>
                </c:pt>
                <c:pt idx="1">
                  <c:v>2382.83</c:v>
                </c:pt>
                <c:pt idx="2">
                  <c:v>10277.33</c:v>
                </c:pt>
                <c:pt idx="3">
                  <c:v>9557.67</c:v>
                </c:pt>
                <c:pt idx="4">
                  <c:v>29819.32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14838483949543"/>
          <c:y val="0"/>
          <c:w val="0.76176983651899377"/>
          <c:h val="0.754663660919930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explosion val="5"/>
          <c:dLbls>
            <c:dLbl>
              <c:idx val="0"/>
              <c:layout>
                <c:manualLayout>
                  <c:x val="-0.16442171848235768"/>
                  <c:y val="4.3562323920891037E-2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/>
                      <a:t>Информационно- </a:t>
                    </a:r>
                    <a:r>
                      <a:rPr lang="ru-RU" sz="1100" dirty="0" smtClean="0"/>
                      <a:t>библиотечное обслуживание</a:t>
                    </a:r>
                    <a:r>
                      <a:rPr lang="ru-RU" sz="1100" dirty="0"/>
                      <a:t>; 6 820,12; 23%</a:t>
                    </a:r>
                    <a:endParaRPr lang="ru-RU" sz="1200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22711527591824754"/>
                  <c:y val="-0.2838876111609490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4.2427159350502015E-2"/>
                  <c:y val="-4.6980683738291106E-3"/>
                </c:manualLayout>
              </c:layout>
              <c:numFmt formatCode="0%" sourceLinked="0"/>
              <c:spPr/>
              <c:txPr>
                <a:bodyPr/>
                <a:lstStyle/>
                <a:p>
                  <a:pPr>
                    <a:defRPr sz="1100" b="0"/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/>
              <c:dLblPos val="ctr"/>
              <c:showLegendKey val="0"/>
              <c:showVal val="1"/>
              <c:showCatName val="1"/>
              <c:showSerName val="0"/>
              <c:showPercent val="1"/>
              <c:showBubbleSize val="0"/>
            </c:dLbl>
            <c:numFmt formatCode="0%" sourceLinked="0"/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Информационно- библиотечное обслуживание</c:v>
                </c:pt>
                <c:pt idx="1">
                  <c:v>Обеспечение населения услугами организаций культуры</c:v>
                </c:pt>
                <c:pt idx="2">
                  <c:v>Создание возможностей для доступа населения к музейным коллекциям</c:v>
                </c:pt>
                <c:pt idx="3">
                  <c:v>Другие вопросы в области культуры, кинематографии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6820.12</c:v>
                </c:pt>
                <c:pt idx="1">
                  <c:v>8139</c:v>
                </c:pt>
                <c:pt idx="2">
                  <c:v>1067.69</c:v>
                </c:pt>
                <c:pt idx="3">
                  <c:v>14106.89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9887267016647513"/>
          <c:h val="0.9630464774476227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</c:v>
                </c:pt>
              </c:strCache>
            </c:strRef>
          </c:tx>
          <c:explosion val="25"/>
          <c:dPt>
            <c:idx val="1"/>
            <c:bubble3D val="0"/>
            <c:explosion val="20"/>
          </c:dPt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000"/>
                    </a:pPr>
                    <a:r>
                      <a:rPr lang="ru-RU" dirty="0"/>
                      <a:t>Другие вопросы в области соц</a:t>
                    </a:r>
                    <a:r>
                      <a:rPr lang="ru-RU"/>
                      <a:t>. </a:t>
                    </a:r>
                    <a:r>
                      <a:rPr lang="ru-RU" smtClean="0"/>
                      <a:t>политики</a:t>
                    </a:r>
                    <a:r>
                      <a:rPr lang="ru-RU"/>
                      <a:t>; 1 268,93; 10%</a:t>
                    </a:r>
                  </a:p>
                </c:rich>
              </c:tx>
              <c:numFmt formatCode="General" sourceLinked="0"/>
              <c:spPr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5.523708476835907E-2"/>
                  <c:y val="-0.31483622350674373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2041795356071548"/>
                  <c:y val="3.3136640976236351E-2"/>
                </c:manualLayout>
              </c:layout>
              <c:numFmt formatCode="General" sourceLinked="0"/>
              <c:spPr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</c:dLbl>
            <c:numFmt formatCode="General" sourceLinked="0"/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Другие вопросы в области соц. Политики</c:v>
                </c:pt>
                <c:pt idx="1">
                  <c:v>Охрана семьи и детства</c:v>
                </c:pt>
                <c:pt idx="2">
                  <c:v>Социальное обеспечение</c:v>
                </c:pt>
                <c:pt idx="3">
                  <c:v>Пенсионное обеспечение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1268.93</c:v>
                </c:pt>
                <c:pt idx="1">
                  <c:v>9594.84</c:v>
                </c:pt>
                <c:pt idx="2">
                  <c:v>60</c:v>
                </c:pt>
                <c:pt idx="3">
                  <c:v>1479.15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0"/>
  <c:style val="2"/>
  <c:chart>
    <c:autoTitleDeleted val="1"/>
    <c:plotArea>
      <c:layout/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8251904"/>
        <c:axId val="157152320"/>
      </c:barChart>
      <c:catAx>
        <c:axId val="168251904"/>
        <c:scaling>
          <c:orientation val="minMax"/>
        </c:scaling>
        <c:delete val="1"/>
        <c:axPos val="b"/>
        <c:numFmt formatCode="[$-419]dd/mm/yyyy" sourceLinked="1"/>
        <c:majorTickMark val="out"/>
        <c:minorTickMark val="none"/>
        <c:tickLblPos val="none"/>
        <c:crossAx val="157152320"/>
        <c:crosses val="autoZero"/>
        <c:auto val="1"/>
        <c:lblAlgn val="ctr"/>
        <c:lblOffset val="100"/>
        <c:noMultiLvlLbl val="1"/>
      </c:catAx>
      <c:valAx>
        <c:axId val="1571523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68251904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1"/>
  </c:chart>
  <c:spPr>
    <a:noFill/>
    <a:ln w="9360">
      <a:noFill/>
    </a:ln>
  </c:spPr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  <c:spPr>
        <a:noFill/>
        <a:ln>
          <a:solidFill>
            <a:schemeClr val="accent1"/>
          </a:solidFill>
        </a:ln>
      </c:spPr>
    </c:backWall>
    <c:plotArea>
      <c:layout>
        <c:manualLayout>
          <c:layoutTarget val="inner"/>
          <c:xMode val="edge"/>
          <c:yMode val="edge"/>
          <c:x val="9.6985195029220678E-2"/>
          <c:y val="3.9018929994122639E-2"/>
          <c:w val="0.68142693644726493"/>
          <c:h val="0.88437744889962777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 на выравнивание бюджетной обеспеченности</c:v>
                </c:pt>
              </c:strCache>
            </c:strRef>
          </c:tx>
          <c:spPr>
            <a:pattFill prst="dkHorz">
              <a:fgClr>
                <a:schemeClr val="bg2">
                  <a:lumMod val="90000"/>
                </a:schemeClr>
              </a:fgClr>
              <a:bgClr>
                <a:schemeClr val="tx2">
                  <a:lumMod val="60000"/>
                  <a:lumOff val="40000"/>
                </a:schemeClr>
              </a:bgClr>
            </a:pattFill>
          </c:spPr>
          <c:invertIfNegative val="0"/>
          <c:dLbls>
            <c:dLbl>
              <c:idx val="0"/>
              <c:layout>
                <c:manualLayout>
                  <c:x val="1.0770537794358727E-2"/>
                  <c:y val="-2.59175210605367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848626658106642E-2"/>
                  <c:y val="2.59175210605367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2019 год (25 423,28)</c:v>
                </c:pt>
                <c:pt idx="1">
                  <c:v>2020 год (28503,12)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18814.87</c:v>
                </c:pt>
                <c:pt idx="1">
                  <c:v>20859.560000000001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Дотации на поддержку мер по обеспечению сбалансированности бюджетов сельских поселений</c:v>
                </c:pt>
              </c:strCache>
            </c:strRef>
          </c:tx>
          <c:spPr>
            <a:pattFill prst="horzBrick">
              <a:fgClr>
                <a:schemeClr val="bg2">
                  <a:lumMod val="90000"/>
                </a:schemeClr>
              </a:fgClr>
              <a:bgClr>
                <a:schemeClr val="bg1"/>
              </a:bgClr>
            </a:pattFill>
          </c:spPr>
          <c:invertIfNegative val="0"/>
          <c:dLbls>
            <c:dLbl>
              <c:idx val="0"/>
              <c:layout>
                <c:manualLayout>
                  <c:x val="1.467441078846508E-2"/>
                  <c:y val="5.502904840476421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201161618269757E-2"/>
                  <c:y val="-2.75145242023818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2019 год (25 423,28)</c:v>
                </c:pt>
                <c:pt idx="1">
                  <c:v>2020 год (28503,12)</c:v>
                </c:pt>
              </c:strCache>
            </c:strRef>
          </c:cat>
          <c:val>
            <c:numRef>
              <c:f>Лист1!$C$2:$C$3</c:f>
              <c:numCache>
                <c:formatCode>#,##0.00</c:formatCode>
                <c:ptCount val="2"/>
                <c:pt idx="0">
                  <c:v>6608.41</c:v>
                </c:pt>
                <c:pt idx="1">
                  <c:v>7643.56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gapDepth val="34"/>
        <c:shape val="cylinder"/>
        <c:axId val="177985536"/>
        <c:axId val="157154624"/>
        <c:axId val="0"/>
      </c:bar3DChart>
      <c:catAx>
        <c:axId val="1779855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57154624"/>
        <c:crosses val="autoZero"/>
        <c:auto val="1"/>
        <c:lblAlgn val="ctr"/>
        <c:lblOffset val="100"/>
        <c:noMultiLvlLbl val="0"/>
      </c:catAx>
      <c:valAx>
        <c:axId val="157154624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177985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284103717059442"/>
          <c:y val="7.3541476196695613E-2"/>
          <c:w val="0.17446630187824766"/>
          <c:h val="0.9264585238033044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>
          <a:solidFill>
            <a:schemeClr val="tx1">
              <a:lumMod val="50000"/>
              <a:lumOff val="50000"/>
            </a:schemeClr>
          </a:solidFill>
        </a:ln>
      </c:spPr>
    </c:sideWall>
    <c:backWall>
      <c:thickness val="0"/>
      <c:spPr>
        <a:noFill/>
        <a:ln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0.11633799701801997"/>
          <c:w val="1"/>
          <c:h val="0.7804617543128551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Район</c:v>
                </c:pt>
              </c:strCache>
            </c:strRef>
          </c:tx>
          <c:spPr>
            <a:pattFill prst="wdUpDiag">
              <a:fgClr>
                <a:schemeClr val="bg2">
                  <a:lumMod val="90000"/>
                </a:schemeClr>
              </a:fgClr>
              <a:bgClr>
                <a:schemeClr val="tx2">
                  <a:lumMod val="60000"/>
                  <a:lumOff val="40000"/>
                </a:schemeClr>
              </a:bgClr>
            </a:pattFill>
          </c:spPr>
          <c:invertIfNegative val="0"/>
          <c:dLbls>
            <c:dLbl>
              <c:idx val="0"/>
              <c:layout>
                <c:manualLayout>
                  <c:x val="2.425424251899852E-2"/>
                  <c:y val="2.75360961361002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425424251899852E-2"/>
                  <c:y val="2.75360961361002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363363.04</c:v>
                </c:pt>
                <c:pt idx="1">
                  <c:v>363363.04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Поселения</c:v>
                </c:pt>
              </c:strCache>
            </c:strRef>
          </c:tx>
          <c:spPr>
            <a:pattFill prst="dkVert">
              <a:fgClr>
                <a:schemeClr val="bg2">
                  <a:lumMod val="90000"/>
                </a:schemeClr>
              </a:fgClr>
              <a:bgClr>
                <a:srgbClr val="FFFFCC"/>
              </a:bgClr>
            </a:pattFill>
          </c:spPr>
          <c:invertIfNegative val="0"/>
          <c:dLbls>
            <c:dLbl>
              <c:idx val="0"/>
              <c:layout>
                <c:manualLayout>
                  <c:x val="3.233899002533136E-2"/>
                  <c:y val="-2.7536096136100553E-3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871192020265089E-2"/>
                  <c:y val="-2.7538264332646447E-3"/>
                </c:manualLayout>
              </c:layout>
              <c:spPr/>
              <c:txPr>
                <a:bodyPr/>
                <a:lstStyle/>
                <a:p>
                  <a:pPr>
                    <a:defRPr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Лист1!$C$2:$C$3</c:f>
              <c:numCache>
                <c:formatCode>#,##0.00</c:formatCode>
                <c:ptCount val="2"/>
                <c:pt idx="0">
                  <c:v>54988.27</c:v>
                </c:pt>
                <c:pt idx="1">
                  <c:v>54988.27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gapDepth val="44"/>
        <c:shape val="cylinder"/>
        <c:axId val="178090496"/>
        <c:axId val="178581440"/>
        <c:axId val="0"/>
      </c:bar3DChart>
      <c:catAx>
        <c:axId val="178090496"/>
        <c:scaling>
          <c:orientation val="minMax"/>
        </c:scaling>
        <c:delete val="0"/>
        <c:axPos val="b"/>
        <c:majorTickMark val="out"/>
        <c:minorTickMark val="none"/>
        <c:tickLblPos val="nextTo"/>
        <c:crossAx val="178581440"/>
        <c:crosses val="autoZero"/>
        <c:auto val="1"/>
        <c:lblAlgn val="ctr"/>
        <c:lblOffset val="100"/>
        <c:noMultiLvlLbl val="0"/>
      </c:catAx>
      <c:valAx>
        <c:axId val="178581440"/>
        <c:scaling>
          <c:orientation val="minMax"/>
          <c:max val="420000"/>
          <c:min val="100000"/>
        </c:scaling>
        <c:delete val="1"/>
        <c:axPos val="l"/>
        <c:majorGridlines>
          <c:spPr>
            <a:ln>
              <a:noFill/>
            </a:ln>
          </c:spPr>
        </c:majorGridlines>
        <c:numFmt formatCode="#,##0.00" sourceLinked="1"/>
        <c:majorTickMark val="out"/>
        <c:minorTickMark val="none"/>
        <c:tickLblPos val="nextTo"/>
        <c:crossAx val="178090496"/>
        <c:crosses val="autoZero"/>
        <c:crossBetween val="between"/>
        <c:majorUnit val="100000"/>
        <c:minorUnit val="2000"/>
      </c:valAx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600" b="1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3387698411912736E-2"/>
          <c:y val="0.10773083744663291"/>
          <c:w val="0.85883179263195619"/>
          <c:h val="0.834372073737838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explosion val="20"/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неналоговые доходы</c:v>
                </c:pt>
                <c:pt idx="1">
                  <c:v>Безвомездные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73297.210000000006</c:v>
                </c:pt>
                <c:pt idx="1">
                  <c:v>290065.83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676375437302401"/>
          <c:y val="0.21662750032605071"/>
        </c:manualLayout>
      </c:layout>
      <c:overlay val="0"/>
      <c:txPr>
        <a:bodyPr/>
        <a:lstStyle/>
        <a:p>
          <a:pPr>
            <a:defRPr sz="1600" b="1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0003421671438535E-2"/>
          <c:y val="8.9486380598234189E-2"/>
          <c:w val="0.85883179263195619"/>
          <c:h val="0.834372073737838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explosion val="20"/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неналоговые доходы</c:v>
                </c:pt>
                <c:pt idx="1">
                  <c:v>Безвомездные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76664.39</c:v>
                </c:pt>
                <c:pt idx="1">
                  <c:v>261107.61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6.070268979617071E-2"/>
          <c:y val="0.76736664033214419"/>
          <c:w val="0.85151971245168623"/>
          <c:h val="0.13462861010612348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600" b="1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8.3387698411912736E-2"/>
          <c:y val="0.10773083744663291"/>
          <c:w val="0.85883179263195619"/>
          <c:h val="0.8343720737378386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explosion val="20"/>
          <c:dPt>
            <c:idx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Налоговые неналоговые доходы</c:v>
                </c:pt>
                <c:pt idx="1">
                  <c:v>Безвомездные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#,##0.00</c:formatCode>
                <c:ptCount val="2"/>
                <c:pt idx="0">
                  <c:v>79503.56</c:v>
                </c:pt>
                <c:pt idx="1">
                  <c:v>259391.03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dirty="0"/>
              <a:t>2020 год </a:t>
            </a:r>
            <a:r>
              <a:rPr lang="ru-RU" dirty="0" smtClean="0"/>
              <a:t>– 73 297,21</a:t>
            </a:r>
            <a:endParaRPr lang="ru-RU" dirty="0"/>
          </a:p>
        </c:rich>
      </c:tx>
      <c:layout>
        <c:manualLayout>
          <c:xMode val="edge"/>
          <c:yMode val="edge"/>
          <c:x val="1.548023455625774E-2"/>
          <c:y val="5.6397106670687383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805508228201733E-2"/>
          <c:y val="0.19855631120351708"/>
          <c:w val="0.58430713700099823"/>
          <c:h val="0.749021934070817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 - 73 297,21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 по подакцизным товарам</c:v>
                </c:pt>
                <c:pt idx="2">
                  <c:v>Налоги на совокупный доход</c:v>
                </c:pt>
                <c:pt idx="3">
                  <c:v>Гос. Пошлина </c:v>
                </c:pt>
                <c:pt idx="4">
                  <c:v>Неналоговые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#,##0.00</c:formatCode>
                <c:ptCount val="5"/>
                <c:pt idx="0">
                  <c:v>57187.51</c:v>
                </c:pt>
                <c:pt idx="1">
                  <c:v>3357.07</c:v>
                </c:pt>
                <c:pt idx="2">
                  <c:v>5581</c:v>
                </c:pt>
                <c:pt idx="3">
                  <c:v>1150</c:v>
                </c:pt>
                <c:pt idx="4">
                  <c:v>6021.63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0"/>
  <c:style val="2"/>
  <c:chart>
    <c:autoTitleDeleted val="1"/>
    <c:view3D>
      <c:rotX val="11"/>
      <c:rotY val="25"/>
      <c:rAngAx val="1"/>
    </c:view3D>
    <c:floor>
      <c:thickness val="0"/>
      <c:spPr>
        <a:solidFill>
          <a:srgbClr val="CCCCCC"/>
        </a:solidFill>
        <a:ln>
          <a:noFill/>
        </a:ln>
      </c:spPr>
    </c:floor>
    <c:sideWall>
      <c:thickness val="0"/>
      <c:spPr>
        <a:noFill/>
        <a:ln>
          <a:solidFill>
            <a:srgbClr val="B3B3B3"/>
          </a:solidFill>
        </a:ln>
      </c:spPr>
    </c:sideWall>
    <c:backWall>
      <c:thickness val="0"/>
      <c:spPr>
        <a:noFill/>
        <a:ln>
          <a:solidFill>
            <a:srgbClr val="B3B3B3"/>
          </a:solidFill>
        </a:ln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2019</c:v>
                </c:pt>
              </c:strCache>
            </c:strRef>
          </c:tx>
          <c:spPr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00A933"/>
                  </a:gs>
                  <a:gs pos="100000">
                    <a:srgbClr val="77BC65"/>
                  </a:gs>
                </a:gsLst>
                <a:lin ang="5400000"/>
              </a:gradFill>
              <a:ln>
                <a:noFill/>
              </a:ln>
            </c:spPr>
          </c:dPt>
          <c:dPt>
            <c:idx val="1"/>
            <c:invertIfNegative val="0"/>
            <c:bubble3D val="0"/>
            <c:spPr>
              <a:gradFill>
                <a:gsLst>
                  <a:gs pos="0">
                    <a:srgbClr val="FF4000"/>
                  </a:gs>
                  <a:gs pos="100000">
                    <a:srgbClr val="FFBF00"/>
                  </a:gs>
                </a:gsLst>
                <a:lin ang="5400000"/>
              </a:gradFill>
              <a:ln>
                <a:noFill/>
              </a:ln>
            </c:spPr>
          </c:dPt>
          <c:dLbls>
            <c:dLbl>
              <c:idx val="0"/>
              <c:layout>
                <c:manualLayout>
                  <c:x val="6.4956857938078455E-2"/>
                  <c:y val="-8.4773530931817109E-2"/>
                </c:manualLayout>
              </c:layout>
              <c:tx>
                <c:rich>
                  <a:bodyPr/>
                  <a:lstStyle/>
                  <a:p>
                    <a:pPr>
                      <a:defRPr sz="1400" b="1" strike="noStrike" spc="-1">
                        <a:latin typeface="Arial"/>
                      </a:defRPr>
                    </a:pPr>
                    <a:r>
                      <a:rPr lang="ru-RU" b="1" dirty="0" smtClean="0"/>
                      <a:t>69519,08</a:t>
                    </a:r>
                    <a:endParaRPr lang="en-US" dirty="0"/>
                  </a:p>
                </c:rich>
              </c:tx>
              <c:numFmt formatCode="#,##0.00" sourceLinked="0"/>
              <c:spPr/>
              <c:showLegendKey val="0"/>
              <c:showVal val="1"/>
              <c:showCatName val="0"/>
              <c:showSerName val="0"/>
              <c:showPercent val="0"/>
              <c:showBubbleSize val="1"/>
              <c:separator> </c:separator>
            </c:dLbl>
            <c:dLbl>
              <c:idx val="1"/>
              <c:layout>
                <c:manualLayout>
                  <c:x val="8.0874824902689865E-2"/>
                  <c:y val="-8.1178086424765941E-2"/>
                </c:manualLayout>
              </c:layout>
              <c:numFmt formatCode="#,##0.00" sourceLinked="0"/>
              <c:spPr/>
              <c:txPr>
                <a:bodyPr/>
                <a:lstStyle/>
                <a:p>
                  <a:pPr>
                    <a:defRPr sz="1400" b="1" strike="noStrike" spc="-1">
                      <a:latin typeface="Arial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1"/>
              <c:separator> </c:separator>
            </c:dLbl>
            <c:txPr>
              <a:bodyPr/>
              <a:lstStyle/>
              <a:p>
                <a:pPr>
                  <a:defRPr sz="1400" b="1" strike="noStrike" spc="-1">
                    <a:latin typeface="Aria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1"/>
            <c:separator> </c:separator>
            <c:showLeaderLines val="0"/>
          </c:dLbls>
          <c:cat>
            <c:strRef>
              <c:f>categories</c:f>
              <c:strCache>
                <c:ptCount val="2"/>
                <c:pt idx="0">
                  <c:v>2019</c:v>
                </c:pt>
                <c:pt idx="1">
                  <c:v>2020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2"/>
                <c:pt idx="0">
                  <c:v>70896.09</c:v>
                </c:pt>
                <c:pt idx="1">
                  <c:v>73297.919999999998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box"/>
        <c:axId val="141008384"/>
        <c:axId val="110681408"/>
        <c:axId val="0"/>
      </c:bar3DChart>
      <c:catAx>
        <c:axId val="141008384"/>
        <c:scaling>
          <c:orientation val="minMax"/>
        </c:scaling>
        <c:delete val="1"/>
        <c:axPos val="b"/>
        <c:numFmt formatCode="[$-419]dd/mm/yyyy" sourceLinked="1"/>
        <c:majorTickMark val="out"/>
        <c:minorTickMark val="none"/>
        <c:tickLblPos val="nextTo"/>
        <c:crossAx val="110681408"/>
        <c:crosses val="autoZero"/>
        <c:auto val="1"/>
        <c:lblAlgn val="ctr"/>
        <c:lblOffset val="100"/>
        <c:noMultiLvlLbl val="1"/>
      </c:catAx>
      <c:valAx>
        <c:axId val="110681408"/>
        <c:scaling>
          <c:orientation val="minMax"/>
          <c:max val="73500"/>
          <c:min val="67500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1000" b="0" strike="noStrike" spc="-1">
                <a:latin typeface="Arial"/>
              </a:defRPr>
            </a:pPr>
            <a:endParaRPr lang="ru-RU"/>
          </a:p>
        </c:txPr>
        <c:crossAx val="141008384"/>
        <c:crosses val="autoZero"/>
        <c:crossBetween val="between"/>
        <c:majorUnit val="500"/>
        <c:minorUnit val="100"/>
      </c:valAx>
    </c:plotArea>
    <c:plotVisOnly val="1"/>
    <c:dispBlanksAs val="gap"/>
    <c:showDLblsOverMax val="1"/>
  </c:chart>
  <c:spPr>
    <a:noFill/>
    <a:ln>
      <a:noFill/>
    </a:ln>
  </c:spPr>
  <c:userShapes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2000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7.5621138249596195E-2"/>
          <c:y val="0.17917453616264858"/>
          <c:w val="0.84510374915607667"/>
          <c:h val="0.6975459516843807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explosion val="25"/>
          <c:dPt>
            <c:idx val="0"/>
            <c:bubble3D val="0"/>
            <c:spPr>
              <a:pattFill prst="wdDnDiag">
                <a:fgClr>
                  <a:schemeClr val="accent3">
                    <a:lumMod val="75000"/>
                  </a:schemeClr>
                </a:fgClr>
                <a:bgClr>
                  <a:schemeClr val="bg1"/>
                </a:bgClr>
              </a:pattFill>
            </c:spPr>
          </c:dPt>
          <c:dPt>
            <c:idx val="2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Lbls>
            <c:dLbl>
              <c:idx val="1"/>
              <c:spPr/>
              <c:txPr>
                <a:bodyPr/>
                <a:lstStyle/>
                <a:p>
                  <a:pPr>
                    <a:defRPr sz="900" b="1"/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7348484848484852E-2"/>
                  <c:y val="-7.349560185185184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1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Субвенции</c:v>
                </c:pt>
                <c:pt idx="2">
                  <c:v>Иные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102166.53</c:v>
                </c:pt>
                <c:pt idx="1">
                  <c:v>187629.3</c:v>
                </c:pt>
                <c:pt idx="2">
                  <c:v>270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2000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7.5621138249596195E-2"/>
          <c:y val="0.17917453616264858"/>
          <c:w val="0.84510374915607667"/>
          <c:h val="0.6975459516843807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explosion val="25"/>
          <c:dPt>
            <c:idx val="0"/>
            <c:bubble3D val="0"/>
            <c:spPr>
              <a:pattFill prst="wdDnDiag">
                <a:fgClr>
                  <a:schemeClr val="accent3">
                    <a:lumMod val="75000"/>
                  </a:schemeClr>
                </a:fgClr>
                <a:bgClr>
                  <a:schemeClr val="bg1"/>
                </a:bgClr>
              </a:pattFill>
            </c:spPr>
          </c:dPt>
          <c:dPt>
            <c:idx val="2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Lbls>
            <c:dLbl>
              <c:idx val="2"/>
              <c:layout>
                <c:manualLayout>
                  <c:x val="-5.7727272727272724E-2"/>
                  <c:y val="-3.821759259259259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Субвенции</c:v>
                </c:pt>
                <c:pt idx="2">
                  <c:v>Иные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77380.19</c:v>
                </c:pt>
                <c:pt idx="1">
                  <c:v>183457.42</c:v>
                </c:pt>
                <c:pt idx="2">
                  <c:v>270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2000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7.5621138249596195E-2"/>
          <c:y val="0.17917453616264858"/>
          <c:w val="0.84510374915607667"/>
          <c:h val="0.69754595168438072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2022 год</c:v>
                </c:pt>
              </c:strCache>
            </c:strRef>
          </c:tx>
          <c:explosion val="25"/>
          <c:dPt>
            <c:idx val="0"/>
            <c:bubble3D val="0"/>
            <c:spPr>
              <a:pattFill prst="wdDnDiag">
                <a:fgClr>
                  <a:schemeClr val="accent3">
                    <a:lumMod val="75000"/>
                  </a:schemeClr>
                </a:fgClr>
                <a:bgClr>
                  <a:schemeClr val="bg1"/>
                </a:bgClr>
              </a:pattFill>
            </c:spPr>
          </c:dPt>
          <c:dPt>
            <c:idx val="2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Lbls>
            <c:dLbl>
              <c:idx val="1"/>
              <c:layout>
                <c:manualLayout>
                  <c:x val="1.2828030303030303E-2"/>
                  <c:y val="2.6458333333333334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5.7727272727272724E-2"/>
                  <c:y val="-4.9976851851851849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1"/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Субвенции</c:v>
                </c:pt>
                <c:pt idx="2">
                  <c:v>Иные</c:v>
                </c:pt>
              </c:strCache>
            </c:strRef>
          </c:cat>
          <c:val>
            <c:numRef>
              <c:f>Лист1!$B$2:$B$4</c:f>
              <c:numCache>
                <c:formatCode>#,##0.00</c:formatCode>
                <c:ptCount val="3"/>
                <c:pt idx="0">
                  <c:v>75639.58</c:v>
                </c:pt>
                <c:pt idx="1">
                  <c:v>183481.45</c:v>
                </c:pt>
                <c:pt idx="2">
                  <c:v>270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0.05839</cdr:x>
      <cdr:y>0.07692</cdr:y>
    </cdr:from>
    <cdr:to>
      <cdr:x>0.15108</cdr:x>
      <cdr:y>0.27229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76064" y="36004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0.86922</cdr:x>
      <cdr:y>0.07143</cdr:y>
    </cdr:from>
    <cdr:to>
      <cdr:x>0.98802</cdr:x>
      <cdr:y>0.17143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574951" y="360040"/>
          <a:ext cx="1171974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spc="-1" dirty="0" smtClean="0">
              <a:solidFill>
                <a:srgbClr val="000000"/>
              </a:solidFill>
              <a:latin typeface="Constantia"/>
            </a:rPr>
            <a:t>тыс</a:t>
          </a:r>
          <a:r>
            <a:rPr lang="ru-RU" sz="2000" spc="-1" dirty="0">
              <a:solidFill>
                <a:srgbClr val="000000"/>
              </a:solidFill>
              <a:latin typeface="Constantia"/>
            </a:rPr>
            <a:t>. </a:t>
          </a:r>
          <a:r>
            <a:rPr lang="ru-RU" sz="2000" spc="-1" dirty="0" smtClean="0">
              <a:solidFill>
                <a:srgbClr val="000000"/>
              </a:solidFill>
              <a:latin typeface="Constantia"/>
            </a:rPr>
            <a:t>руб.</a:t>
          </a:r>
          <a:endParaRPr lang="ru-RU" sz="20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0.22136</cdr:x>
      <cdr:y>0.94502</cdr:y>
    </cdr:from>
    <cdr:to>
      <cdr:x>0.30539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24440" y="4771951"/>
          <a:ext cx="768531" cy="2776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2019 год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0.59142</cdr:x>
      <cdr:y>0.94502</cdr:y>
    </cdr:from>
    <cdr:to>
      <cdr:x>0.67546</cdr:x>
      <cdr:y>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5408816" y="4771951"/>
          <a:ext cx="768531" cy="2776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/>
            <a:t>2020 </a:t>
          </a:r>
          <a:r>
            <a:rPr lang="ru-RU" sz="1400" b="1" dirty="0" smtClean="0"/>
            <a:t>год</a:t>
          </a:r>
          <a:endParaRPr lang="ru-RU" sz="14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0.85195</cdr:x>
      <cdr:y>0.00373</cdr:y>
    </cdr:from>
    <cdr:to>
      <cdr:x>0.9648</cdr:x>
      <cdr:y>0.07666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853370" y="23267"/>
          <a:ext cx="1172726" cy="4553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spc="-1" dirty="0" smtClean="0">
              <a:solidFill>
                <a:srgbClr val="000000"/>
              </a:solidFill>
              <a:latin typeface="Constantia"/>
            </a:rPr>
            <a:t>тыс</a:t>
          </a:r>
          <a:r>
            <a:rPr lang="ru-RU" sz="2000" spc="-1" dirty="0">
              <a:solidFill>
                <a:srgbClr val="000000"/>
              </a:solidFill>
              <a:latin typeface="Constantia"/>
            </a:rPr>
            <a:t>. </a:t>
          </a:r>
          <a:r>
            <a:rPr lang="ru-RU" sz="2000" spc="-1" dirty="0" smtClean="0">
              <a:solidFill>
                <a:srgbClr val="000000"/>
              </a:solidFill>
              <a:latin typeface="Constantia"/>
            </a:rPr>
            <a:t>руб.</a:t>
          </a:r>
          <a:endParaRPr lang="ru-RU" sz="2000" dirty="0"/>
        </a:p>
      </cdr:txBody>
    </cdr:sp>
  </cdr:relSizeAnchor>
  <cdr:relSizeAnchor xmlns:cdr="http://schemas.openxmlformats.org/drawingml/2006/chartDrawing">
    <cdr:from>
      <cdr:x>0.79199</cdr:x>
      <cdr:y>0.0614</cdr:y>
    </cdr:from>
    <cdr:to>
      <cdr:x>1</cdr:x>
      <cdr:y>0.16441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8230279" y="383307"/>
          <a:ext cx="2161619" cy="64309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dirty="0" smtClean="0">
              <a:latin typeface="Constantia" pitchFamily="18" charset="0"/>
              <a:cs typeface="Times New Roman" pitchFamily="18" charset="0"/>
            </a:rPr>
            <a:t>Всего расходов:</a:t>
          </a:r>
        </a:p>
        <a:p xmlns:a="http://schemas.openxmlformats.org/drawingml/2006/main">
          <a:r>
            <a:rPr lang="ru-RU" sz="2000" dirty="0" smtClean="0">
              <a:cs typeface="Times New Roman" pitchFamily="18" charset="0"/>
            </a:rPr>
            <a:t>363</a:t>
          </a:r>
          <a:r>
            <a:rPr lang="en-US" sz="2000" dirty="0" smtClean="0">
              <a:cs typeface="Times New Roman" pitchFamily="18" charset="0"/>
            </a:rPr>
            <a:t> </a:t>
          </a:r>
          <a:r>
            <a:rPr lang="ru-RU" sz="2000" dirty="0" smtClean="0">
              <a:cs typeface="Times New Roman" pitchFamily="18" charset="0"/>
            </a:rPr>
            <a:t>363,04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.</a:t>
          </a:r>
        </a:p>
        <a:p xmlns:a="http://schemas.openxmlformats.org/drawingml/2006/main">
          <a:endParaRPr lang="ru-RU" sz="20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0.79433</cdr:x>
      <cdr:y>0.10843</cdr:y>
    </cdr:from>
    <cdr:to>
      <cdr:x>0.99291</cdr:x>
      <cdr:y>0.26143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064896" y="648072"/>
          <a:ext cx="2016208" cy="9144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Всего расходов</a:t>
          </a:r>
        </a:p>
        <a:p xmlns:a="http://schemas.openxmlformats.org/drawingml/2006/main">
          <a:r>
            <a:rPr lang="ru-RU" sz="1400" b="1" dirty="0" smtClean="0"/>
            <a:t>На 2020 год</a:t>
          </a:r>
        </a:p>
        <a:p xmlns:a="http://schemas.openxmlformats.org/drawingml/2006/main">
          <a:r>
            <a:rPr lang="ru-RU" sz="1400" b="1" dirty="0" smtClean="0"/>
            <a:t>235 148,04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0.82089</cdr:x>
      <cdr:y>0.01205</cdr:y>
    </cdr:from>
    <cdr:to>
      <cdr:x>0.93639</cdr:x>
      <cdr:y>0.08434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8334593" y="72008"/>
          <a:ext cx="1172686" cy="4320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spc="-1" dirty="0" smtClean="0">
              <a:solidFill>
                <a:srgbClr val="000000"/>
              </a:solidFill>
              <a:latin typeface="Constantia"/>
            </a:rPr>
            <a:t>тыс</a:t>
          </a:r>
          <a:r>
            <a:rPr lang="ru-RU" sz="2000" spc="-1" dirty="0">
              <a:solidFill>
                <a:srgbClr val="000000"/>
              </a:solidFill>
              <a:latin typeface="Constantia"/>
            </a:rPr>
            <a:t>. </a:t>
          </a:r>
          <a:r>
            <a:rPr lang="ru-RU" sz="2000" spc="-1" dirty="0" smtClean="0">
              <a:solidFill>
                <a:srgbClr val="000000"/>
              </a:solidFill>
              <a:latin typeface="Constantia"/>
            </a:rPr>
            <a:t>руб.</a:t>
          </a:r>
          <a:endParaRPr lang="ru-RU" sz="20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0.03759</cdr:x>
      <cdr:y>0.01614</cdr:y>
    </cdr:from>
    <cdr:to>
      <cdr:x>0.16005</cdr:x>
      <cdr:y>0.10838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60040" y="75624"/>
          <a:ext cx="117272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000" spc="-1" dirty="0" smtClean="0">
              <a:solidFill>
                <a:srgbClr val="000000"/>
              </a:solidFill>
              <a:latin typeface="Constantia"/>
            </a:rPr>
            <a:t>тыс</a:t>
          </a:r>
          <a:r>
            <a:rPr lang="ru-RU" sz="2000" spc="-1" dirty="0">
              <a:solidFill>
                <a:srgbClr val="000000"/>
              </a:solidFill>
              <a:latin typeface="Constantia"/>
            </a:rPr>
            <a:t>. </a:t>
          </a:r>
          <a:r>
            <a:rPr lang="ru-RU" sz="2000" spc="-1" dirty="0" smtClean="0">
              <a:solidFill>
                <a:srgbClr val="000000"/>
              </a:solidFill>
              <a:latin typeface="Constantia"/>
            </a:rPr>
            <a:t>руб.</a:t>
          </a:r>
          <a:endParaRPr lang="ru-RU" sz="20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E703E-1F1B-42D0-A166-09DD04A057C6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80699-444A-447F-8035-1A4D99374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4230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11225" y="812800"/>
            <a:ext cx="5737225" cy="4008438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88" name="PlaceHolder 3"/>
          <p:cNvSpPr>
            <a:spLocks noGrp="1"/>
          </p:cNvSpPr>
          <p:nvPr>
            <p:ph type="hdr"/>
          </p:nvPr>
        </p:nvSpPr>
        <p:spPr>
          <a:xfrm>
            <a:off x="0" y="1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89" name="PlaceHolder 4"/>
          <p:cNvSpPr>
            <a:spLocks noGrp="1"/>
          </p:cNvSpPr>
          <p:nvPr>
            <p:ph type="dt"/>
          </p:nvPr>
        </p:nvSpPr>
        <p:spPr>
          <a:xfrm>
            <a:off x="4278960" y="1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9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9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D80D6E5E-B9DC-4C00-B1FA-3BF9624FF757}" type="slidenum">
              <a:rPr lang="ru-RU" sz="1400" b="0" strike="noStrike" spc="-1">
                <a:latin typeface="Times New Roman"/>
              </a:rPr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70708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735013" y="744538"/>
            <a:ext cx="5327650" cy="3722687"/>
          </a:xfrm>
          <a:prstGeom prst="rect">
            <a:avLst/>
          </a:prstGeom>
        </p:spPr>
      </p:sp>
      <p:sp>
        <p:nvSpPr>
          <p:cNvPr id="206" name="PlaceHolder 2"/>
          <p:cNvSpPr>
            <a:spLocks noGrp="1"/>
          </p:cNvSpPr>
          <p:nvPr>
            <p:ph type="body"/>
          </p:nvPr>
        </p:nvSpPr>
        <p:spPr>
          <a:xfrm>
            <a:off x="679320" y="4714920"/>
            <a:ext cx="5438160" cy="446796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207" name="CustomShape 3"/>
          <p:cNvSpPr/>
          <p:nvPr/>
        </p:nvSpPr>
        <p:spPr>
          <a:xfrm>
            <a:off x="3851280" y="9429841"/>
            <a:ext cx="2944080" cy="49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79D6F286-C7AF-469E-8342-72F667DDE909}" type="slidenum">
              <a:rPr lang="ru-RU" sz="1200" b="0" strike="noStrike" spc="-1">
                <a:solidFill>
                  <a:srgbClr val="000000"/>
                </a:solidFill>
                <a:latin typeface="Calibri"/>
              </a:rPr>
              <a:t>1</a:t>
            </a:fld>
            <a:endParaRPr lang="ru-RU" sz="1200" b="1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1225" y="812800"/>
            <a:ext cx="5737225" cy="40084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D80D6E5E-B9DC-4C00-B1FA-3BF9624FF757}" type="slidenum">
              <a:rPr lang="ru-RU" sz="1400" b="0" strike="noStrike" spc="-1" smtClean="0">
                <a:latin typeface="Times New Roman"/>
              </a:rPr>
              <a:t>4</a:t>
            </a:fld>
            <a:endParaRPr lang="ru-RU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6515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1225" y="812800"/>
            <a:ext cx="5737225" cy="40084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D80D6E5E-B9DC-4C00-B1FA-3BF9624FF757}" type="slidenum">
              <a:rPr lang="ru-RU" sz="1400" b="0" strike="noStrike" spc="-1" smtClean="0">
                <a:latin typeface="Times New Roman"/>
              </a:rPr>
              <a:t>5</a:t>
            </a:fld>
            <a:endParaRPr lang="ru-RU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02214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934632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519120" y="3895200"/>
            <a:ext cx="934632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308560" y="16974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519120" y="38952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08560" y="38952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3009240" cy="2006640"/>
          </a:xfrm>
          <a:prstGeom prst="rect">
            <a:avLst/>
          </a:prstGeom>
        </p:spPr>
        <p:txBody>
          <a:bodyPr lIns="0" tIns="0" rIns="0" bIns="0">
            <a:normAutofit fontScale="8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679200" y="1697400"/>
            <a:ext cx="3009240" cy="2006640"/>
          </a:xfrm>
          <a:prstGeom prst="rect">
            <a:avLst/>
          </a:prstGeom>
        </p:spPr>
        <p:txBody>
          <a:bodyPr lIns="0" tIns="0" rIns="0" bIns="0">
            <a:normAutofit fontScale="8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839280" y="1697400"/>
            <a:ext cx="3009240" cy="2006640"/>
          </a:xfrm>
          <a:prstGeom prst="rect">
            <a:avLst/>
          </a:prstGeom>
        </p:spPr>
        <p:txBody>
          <a:bodyPr lIns="0" tIns="0" rIns="0" bIns="0">
            <a:normAutofit fontScale="8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519120" y="3895200"/>
            <a:ext cx="3009240" cy="2006640"/>
          </a:xfrm>
          <a:prstGeom prst="rect">
            <a:avLst/>
          </a:prstGeom>
        </p:spPr>
        <p:txBody>
          <a:bodyPr lIns="0" tIns="0" rIns="0" bIns="0">
            <a:normAutofit fontScale="8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679200" y="3895200"/>
            <a:ext cx="3009240" cy="2006640"/>
          </a:xfrm>
          <a:prstGeom prst="rect">
            <a:avLst/>
          </a:prstGeom>
        </p:spPr>
        <p:txBody>
          <a:bodyPr lIns="0" tIns="0" rIns="0" bIns="0">
            <a:normAutofit fontScale="8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6839280" y="3895200"/>
            <a:ext cx="3009240" cy="2006640"/>
          </a:xfrm>
          <a:prstGeom prst="rect">
            <a:avLst/>
          </a:prstGeom>
        </p:spPr>
        <p:txBody>
          <a:bodyPr lIns="0" tIns="0" rIns="0" bIns="0">
            <a:normAutofit fontScale="81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subTitle"/>
          </p:nvPr>
        </p:nvSpPr>
        <p:spPr>
          <a:xfrm>
            <a:off x="519120" y="1697400"/>
            <a:ext cx="9346320" cy="4207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9346320" cy="4207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4560840" cy="4207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308560" y="1697400"/>
            <a:ext cx="4560840" cy="4207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subTitle"/>
          </p:nvPr>
        </p:nvSpPr>
        <p:spPr>
          <a:xfrm>
            <a:off x="519120" y="289440"/>
            <a:ext cx="9346320" cy="5614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308560" y="1697400"/>
            <a:ext cx="4560840" cy="4207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19120" y="38952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519120" y="1697400"/>
            <a:ext cx="9346320" cy="4207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4560840" cy="4207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308560" y="16974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5308560" y="38952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308560" y="16974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519120" y="3895200"/>
            <a:ext cx="934632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934632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519120" y="3895200"/>
            <a:ext cx="934632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5308560" y="16974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519120" y="38952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5308560" y="38952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3009240" cy="2006640"/>
          </a:xfrm>
          <a:prstGeom prst="rect">
            <a:avLst/>
          </a:prstGeom>
        </p:spPr>
        <p:txBody>
          <a:bodyPr lIns="0" tIns="0" rIns="0" bIns="0">
            <a:normAutofit fontScale="8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3679200" y="1697400"/>
            <a:ext cx="3009240" cy="2006640"/>
          </a:xfrm>
          <a:prstGeom prst="rect">
            <a:avLst/>
          </a:prstGeom>
        </p:spPr>
        <p:txBody>
          <a:bodyPr lIns="0" tIns="0" rIns="0" bIns="0">
            <a:normAutofit fontScale="8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6839280" y="1697400"/>
            <a:ext cx="3009240" cy="2006640"/>
          </a:xfrm>
          <a:prstGeom prst="rect">
            <a:avLst/>
          </a:prstGeom>
        </p:spPr>
        <p:txBody>
          <a:bodyPr lIns="0" tIns="0" rIns="0" bIns="0">
            <a:normAutofit fontScale="8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519120" y="3895200"/>
            <a:ext cx="3009240" cy="2006640"/>
          </a:xfrm>
          <a:prstGeom prst="rect">
            <a:avLst/>
          </a:prstGeom>
        </p:spPr>
        <p:txBody>
          <a:bodyPr lIns="0" tIns="0" rIns="0" bIns="0">
            <a:normAutofit fontScale="8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4" name="PlaceHolder 6"/>
          <p:cNvSpPr>
            <a:spLocks noGrp="1"/>
          </p:cNvSpPr>
          <p:nvPr>
            <p:ph type="body"/>
          </p:nvPr>
        </p:nvSpPr>
        <p:spPr>
          <a:xfrm>
            <a:off x="3679200" y="3895200"/>
            <a:ext cx="3009240" cy="2006640"/>
          </a:xfrm>
          <a:prstGeom prst="rect">
            <a:avLst/>
          </a:prstGeom>
        </p:spPr>
        <p:txBody>
          <a:bodyPr lIns="0" tIns="0" rIns="0" bIns="0">
            <a:normAutofit fontScale="81000"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85" name="PlaceHolder 7"/>
          <p:cNvSpPr>
            <a:spLocks noGrp="1"/>
          </p:cNvSpPr>
          <p:nvPr>
            <p:ph type="body"/>
          </p:nvPr>
        </p:nvSpPr>
        <p:spPr>
          <a:xfrm>
            <a:off x="6839280" y="3895200"/>
            <a:ext cx="3009240" cy="2006640"/>
          </a:xfrm>
          <a:prstGeom prst="rect">
            <a:avLst/>
          </a:prstGeom>
        </p:spPr>
        <p:txBody>
          <a:bodyPr lIns="0" tIns="0" rIns="0" bIns="0">
            <a:normAutofit fontScale="81000"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9346320" cy="4207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4560840" cy="4207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308560" y="1697400"/>
            <a:ext cx="4560840" cy="4207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519120" y="289440"/>
            <a:ext cx="9346320" cy="5614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308560" y="1697400"/>
            <a:ext cx="4560840" cy="4207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19120" y="38952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4560840" cy="4207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308560" y="16974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5308560" y="38952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19120" y="270000"/>
            <a:ext cx="934632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4400" b="0" strike="noStrike" spc="-1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519120" y="16974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5308560" y="1697400"/>
            <a:ext cx="456084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519120" y="3895200"/>
            <a:ext cx="9346320" cy="2006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-11160" y="-7920"/>
            <a:ext cx="10406880" cy="1100880"/>
          </a:xfrm>
          <a:custGeom>
            <a:avLst/>
            <a:gdLst/>
            <a:ahLst/>
            <a:cxn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6274"/>
                </a:srgbClr>
              </a:gs>
              <a:gs pos="100000">
                <a:srgbClr val="00C4CD">
                  <a:alpha val="56078"/>
                </a:srgb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2"/>
          <p:cNvSpPr/>
          <p:nvPr/>
        </p:nvSpPr>
        <p:spPr>
          <a:xfrm>
            <a:off x="4976640" y="-7920"/>
            <a:ext cx="5407920" cy="673920"/>
          </a:xfrm>
          <a:custGeom>
            <a:avLst/>
            <a:gdLst/>
            <a:ahLst/>
            <a:cxn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8ABF">
                  <a:alpha val="46274"/>
                </a:srgbClr>
              </a:gs>
              <a:gs pos="100000">
                <a:srgbClr val="00A0A8">
                  <a:alpha val="31372"/>
                </a:srgbClr>
              </a:gs>
            </a:gsLst>
            <a:lin ang="162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" name="Group 3"/>
          <p:cNvGrpSpPr/>
          <p:nvPr/>
        </p:nvGrpSpPr>
        <p:grpSpPr>
          <a:xfrm>
            <a:off x="-33480" y="-16200"/>
            <a:ext cx="10442160" cy="1145520"/>
            <a:chOff x="-33480" y="-16200"/>
            <a:chExt cx="10442160" cy="1145520"/>
          </a:xfrm>
        </p:grpSpPr>
        <p:sp>
          <p:nvSpPr>
            <p:cNvPr id="3" name="CustomShape 4"/>
            <p:cNvSpPr/>
            <p:nvPr/>
          </p:nvSpPr>
          <p:spPr>
            <a:xfrm rot="21447600">
              <a:off x="-23400" y="213840"/>
              <a:ext cx="10404360" cy="685080"/>
            </a:xfrm>
            <a:custGeom>
              <a:avLst/>
              <a:gdLst/>
              <a:ahLst/>
              <a:cxn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" name="CustomShape 5"/>
            <p:cNvSpPr/>
            <p:nvPr/>
          </p:nvSpPr>
          <p:spPr>
            <a:xfrm rot="21447600">
              <a:off x="-17280" y="291240"/>
              <a:ext cx="10419120" cy="559440"/>
            </a:xfrm>
            <a:custGeom>
              <a:avLst/>
              <a:gdLst/>
              <a:ahLst/>
              <a:cxn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519120" y="461520"/>
            <a:ext cx="9346320" cy="1776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519120" y="1697400"/>
            <a:ext cx="9346320" cy="4207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-11160" y="-7920"/>
            <a:ext cx="10406880" cy="1100880"/>
          </a:xfrm>
          <a:custGeom>
            <a:avLst/>
            <a:gdLst/>
            <a:ahLst/>
            <a:cxnLst/>
            <a:rect l="l" t="t" r="r" b="b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4A0">
                  <a:alpha val="46274"/>
                </a:srgbClr>
              </a:gs>
              <a:gs pos="100000">
                <a:srgbClr val="00C4CD">
                  <a:alpha val="56078"/>
                </a:srgbClr>
              </a:gs>
            </a:gsLst>
            <a:lin ang="54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4" name="CustomShape 2"/>
          <p:cNvSpPr/>
          <p:nvPr/>
        </p:nvSpPr>
        <p:spPr>
          <a:xfrm>
            <a:off x="4976640" y="-7920"/>
            <a:ext cx="5407920" cy="673920"/>
          </a:xfrm>
          <a:custGeom>
            <a:avLst/>
            <a:gdLst/>
            <a:ahLst/>
            <a:cxnLst/>
            <a:rect l="l" t="t" r="r" b="b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8ABF">
                  <a:alpha val="46274"/>
                </a:srgbClr>
              </a:gs>
              <a:gs pos="100000">
                <a:srgbClr val="00A0A8">
                  <a:alpha val="31372"/>
                </a:srgbClr>
              </a:gs>
            </a:gsLst>
            <a:lin ang="162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5" name="Group 3"/>
          <p:cNvGrpSpPr/>
          <p:nvPr/>
        </p:nvGrpSpPr>
        <p:grpSpPr>
          <a:xfrm>
            <a:off x="-33480" y="-16200"/>
            <a:ext cx="10442160" cy="1145520"/>
            <a:chOff x="-33480" y="-16200"/>
            <a:chExt cx="10442160" cy="1145520"/>
          </a:xfrm>
        </p:grpSpPr>
        <p:sp>
          <p:nvSpPr>
            <p:cNvPr id="46" name="CustomShape 4"/>
            <p:cNvSpPr/>
            <p:nvPr/>
          </p:nvSpPr>
          <p:spPr>
            <a:xfrm rot="21447600">
              <a:off x="-23400" y="213840"/>
              <a:ext cx="10404360" cy="685080"/>
            </a:xfrm>
            <a:custGeom>
              <a:avLst/>
              <a:gdLst/>
              <a:ahLst/>
              <a:cxnLst/>
              <a:rect l="l" t="t" r="r" b="b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800">
              <a:solidFill>
                <a:srgbClr val="09B7B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47" name="CustomShape 5"/>
            <p:cNvSpPr/>
            <p:nvPr/>
          </p:nvSpPr>
          <p:spPr>
            <a:xfrm rot="21447600">
              <a:off x="-17280" y="291240"/>
              <a:ext cx="10419120" cy="559440"/>
            </a:xfrm>
            <a:custGeom>
              <a:avLst/>
              <a:gdLst/>
              <a:ahLst/>
              <a:cxnLst/>
              <a:rect l="l" t="t" r="r" b="b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360">
              <a:solidFill>
                <a:srgbClr val="0F6FC6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48" name="PlaceHolder 6"/>
          <p:cNvSpPr>
            <a:spLocks noGrp="1"/>
          </p:cNvSpPr>
          <p:nvPr>
            <p:ph type="title"/>
          </p:nvPr>
        </p:nvSpPr>
        <p:spPr>
          <a:xfrm>
            <a:off x="519120" y="289440"/>
            <a:ext cx="9346320" cy="12110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4400" b="0" strike="noStrike" spc="-1"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9" name="PlaceHolder 7"/>
          <p:cNvSpPr>
            <a:spLocks noGrp="1"/>
          </p:cNvSpPr>
          <p:nvPr>
            <p:ph type="body"/>
          </p:nvPr>
        </p:nvSpPr>
        <p:spPr>
          <a:xfrm>
            <a:off x="519120" y="1697400"/>
            <a:ext cx="9346320" cy="4207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800" b="0" strike="noStrike" spc="-1"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400" b="0" strike="noStrike" spc="-1"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4.xml"/><Relationship Id="rId6" Type="http://schemas.openxmlformats.org/officeDocument/2006/relationships/chart" Target="../charts/chart4.xml"/><Relationship Id="rId5" Type="http://schemas.openxmlformats.org/officeDocument/2006/relationships/image" Target="../media/image6.png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7" Type="http://schemas.openxmlformats.org/officeDocument/2006/relationships/image" Target="../media/image9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chart" Target="../charts/char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91"/>
          <p:cNvPicPr/>
          <p:nvPr/>
        </p:nvPicPr>
        <p:blipFill>
          <a:blip r:embed="rId3"/>
          <a:stretch/>
        </p:blipFill>
        <p:spPr>
          <a:xfrm>
            <a:off x="0" y="3711600"/>
            <a:ext cx="3904920" cy="3543120"/>
          </a:xfrm>
          <a:prstGeom prst="rect">
            <a:avLst/>
          </a:prstGeom>
          <a:ln>
            <a:noFill/>
          </a:ln>
        </p:spPr>
      </p:pic>
      <p:sp>
        <p:nvSpPr>
          <p:cNvPr id="93" name="CustomShape 1"/>
          <p:cNvSpPr/>
          <p:nvPr/>
        </p:nvSpPr>
        <p:spPr>
          <a:xfrm>
            <a:off x="531000" y="4236840"/>
            <a:ext cx="8916840" cy="1933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1908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5700" b="1" strike="noStrike" spc="-1">
                <a:solidFill>
                  <a:srgbClr val="000000"/>
                </a:solidFill>
                <a:latin typeface="Times New Roman"/>
              </a:rPr>
              <a:t>Проект бюджета Нижнеомского муниципального района на 2020 год </a:t>
            </a:r>
            <a:r>
              <a:t/>
            </a:r>
            <a:br/>
            <a:r>
              <a:rPr lang="ru-RU" sz="5700" b="1" strike="noStrike" spc="-1">
                <a:solidFill>
                  <a:srgbClr val="000000"/>
                </a:solidFill>
                <a:latin typeface="Times New Roman"/>
              </a:rPr>
              <a:t>и на плановый период 2021-2022 годов</a:t>
            </a:r>
            <a:endParaRPr lang="ru-RU" sz="5700" b="1" strike="noStrike" spc="-1"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1</a:t>
            </a:fld>
            <a:endParaRPr lang="ru-RU" sz="1400" b="1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519120" y="746280"/>
            <a:ext cx="9346320" cy="12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824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900" b="1" strike="noStrike" spc="-1">
                <a:solidFill>
                  <a:srgbClr val="000000"/>
                </a:solidFill>
                <a:latin typeface="Times New Roman"/>
                <a:ea typeface="Arial"/>
              </a:rPr>
              <a:t>Структура расходов районного бюджета по разделу «Национальная экономика» на 2020 год.</a:t>
            </a:r>
            <a:endParaRPr lang="ru-RU" sz="2900" b="1" strike="noStrike" spc="-1">
              <a:latin typeface="Arial"/>
            </a:endParaRPr>
          </a:p>
        </p:txBody>
      </p:sp>
      <p:grpSp>
        <p:nvGrpSpPr>
          <p:cNvPr id="155" name="Group 3"/>
          <p:cNvGrpSpPr/>
          <p:nvPr/>
        </p:nvGrpSpPr>
        <p:grpSpPr>
          <a:xfrm>
            <a:off x="1730880" y="2031480"/>
            <a:ext cx="6923160" cy="4615200"/>
            <a:chOff x="1730880" y="2031480"/>
            <a:chExt cx="6923160" cy="4615200"/>
          </a:xfrm>
        </p:grpSpPr>
        <p:sp>
          <p:nvSpPr>
            <p:cNvPr id="156" name="CustomShape 4"/>
            <p:cNvSpPr/>
            <p:nvPr/>
          </p:nvSpPr>
          <p:spPr>
            <a:xfrm>
              <a:off x="1730880" y="2031480"/>
              <a:ext cx="6922800" cy="46152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7" name="CustomShape 5"/>
            <p:cNvSpPr/>
            <p:nvPr/>
          </p:nvSpPr>
          <p:spPr>
            <a:xfrm>
              <a:off x="1730880" y="2389680"/>
              <a:ext cx="6923160" cy="595080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  <a:ln w="25560">
              <a:solidFill>
                <a:srgbClr val="0F6FC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37480" tIns="291600" rIns="537480" bIns="99720">
              <a:noAutofit/>
            </a:bodyPr>
            <a:lstStyle/>
            <a:p>
              <a:pPr marL="114480" lvl="1" indent="-114120">
                <a:lnSpc>
                  <a:spcPct val="90000"/>
                </a:lnSpc>
                <a:spcAft>
                  <a:spcPts val="210"/>
                </a:spcAft>
                <a:buClr>
                  <a:srgbClr val="000000"/>
                </a:buClr>
                <a:buFont typeface="Symbol" charset="2"/>
                <a:buChar char=""/>
              </a:pPr>
              <a:r>
                <a:rPr lang="ru-RU" sz="14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4740,08 </a:t>
              </a:r>
              <a:endParaRPr lang="ru-RU" sz="1400" b="1" strike="noStrike" spc="-1" dirty="0">
                <a:latin typeface="Arial"/>
              </a:endParaRPr>
            </a:p>
          </p:txBody>
        </p:sp>
        <p:sp>
          <p:nvSpPr>
            <p:cNvPr id="158" name="CustomShape 6"/>
            <p:cNvSpPr/>
            <p:nvPr/>
          </p:nvSpPr>
          <p:spPr>
            <a:xfrm>
              <a:off x="2077200" y="2183040"/>
              <a:ext cx="4846320" cy="41292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03400" tIns="20160" rIns="183240" bIns="2016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490"/>
                </a:spcAft>
              </a:pPr>
              <a:r>
                <a:rPr lang="ru-RU" sz="14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Всего расходов (тыс. руб.) – </a:t>
              </a:r>
              <a:endParaRPr lang="ru-RU" sz="1400" b="1" strike="noStrike" spc="-1">
                <a:latin typeface="Arial"/>
              </a:endParaRPr>
            </a:p>
          </p:txBody>
        </p:sp>
        <p:sp>
          <p:nvSpPr>
            <p:cNvPr id="159" name="CustomShape 7"/>
            <p:cNvSpPr/>
            <p:nvPr/>
          </p:nvSpPr>
          <p:spPr>
            <a:xfrm>
              <a:off x="1730880" y="3267360"/>
              <a:ext cx="6923160" cy="595080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  <a:ln w="25560">
              <a:solidFill>
                <a:srgbClr val="0F6FC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37480" tIns="291600" rIns="537480" bIns="99720">
              <a:noAutofit/>
            </a:bodyPr>
            <a:lstStyle/>
            <a:p>
              <a:pPr marL="114480" lvl="1" indent="-114120">
                <a:lnSpc>
                  <a:spcPct val="90000"/>
                </a:lnSpc>
                <a:spcAft>
                  <a:spcPts val="210"/>
                </a:spcAft>
                <a:buClr>
                  <a:srgbClr val="000000"/>
                </a:buClr>
                <a:buFont typeface="Symbol" charset="2"/>
                <a:buChar char=""/>
              </a:pPr>
              <a:r>
                <a:rPr lang="ru-RU" sz="14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513,01</a:t>
              </a:r>
              <a:r>
                <a:rPr lang="en-US" sz="14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 -</a:t>
              </a:r>
              <a:r>
                <a:rPr lang="ru-RU" sz="14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 (10,8%)</a:t>
              </a:r>
              <a:endParaRPr lang="ru-RU" sz="1400" b="1" strike="noStrike" spc="-1" dirty="0">
                <a:latin typeface="Arial"/>
              </a:endParaRPr>
            </a:p>
          </p:txBody>
        </p:sp>
        <p:sp>
          <p:nvSpPr>
            <p:cNvPr id="160" name="CustomShape 8"/>
            <p:cNvSpPr/>
            <p:nvPr/>
          </p:nvSpPr>
          <p:spPr>
            <a:xfrm>
              <a:off x="2077200" y="3060720"/>
              <a:ext cx="4846320" cy="412920"/>
            </a:xfrm>
            <a:prstGeom prst="roundRect">
              <a:avLst>
                <a:gd name="adj" fmla="val 16667"/>
              </a:avLst>
            </a:prstGeom>
            <a:solidFill>
              <a:srgbClr val="0F6FC6"/>
            </a:solidFill>
            <a:ln w="25560">
              <a:solidFill>
                <a:srgbClr val="FFFFFF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03400" tIns="20160" rIns="183240" bIns="2016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490"/>
                </a:spcAft>
              </a:pPr>
              <a:r>
                <a:rPr lang="ru-RU" sz="14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Сельское хозяйство и рыболовство</a:t>
              </a:r>
              <a:endParaRPr lang="ru-RU" sz="1400" b="1" strike="noStrike" spc="-1">
                <a:latin typeface="Arial"/>
              </a:endParaRPr>
            </a:p>
          </p:txBody>
        </p:sp>
        <p:sp>
          <p:nvSpPr>
            <p:cNvPr id="161" name="CustomShape 9"/>
            <p:cNvSpPr/>
            <p:nvPr/>
          </p:nvSpPr>
          <p:spPr>
            <a:xfrm>
              <a:off x="1730880" y="4145040"/>
              <a:ext cx="6923160" cy="595080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  <a:ln w="25560">
              <a:solidFill>
                <a:srgbClr val="0F6FC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37480" tIns="291600" rIns="537480" bIns="99720">
              <a:noAutofit/>
            </a:bodyPr>
            <a:lstStyle/>
            <a:p>
              <a:pPr marL="114480" lvl="1" indent="-114120">
                <a:lnSpc>
                  <a:spcPct val="90000"/>
                </a:lnSpc>
                <a:spcAft>
                  <a:spcPts val="210"/>
                </a:spcAft>
                <a:buClr>
                  <a:srgbClr val="000000"/>
                </a:buClr>
                <a:buFont typeface="Symbol" charset="2"/>
                <a:buChar char=""/>
              </a:pPr>
              <a:r>
                <a:rPr lang="ru-RU" sz="14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660,00 </a:t>
              </a:r>
              <a:r>
                <a:rPr lang="en-US" sz="14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 - </a:t>
              </a:r>
              <a:r>
                <a:rPr lang="ru-RU" sz="14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(13,9%)</a:t>
              </a:r>
              <a:endParaRPr lang="ru-RU" sz="1400" b="1" strike="noStrike" spc="-1" dirty="0">
                <a:latin typeface="Arial"/>
              </a:endParaRPr>
            </a:p>
          </p:txBody>
        </p:sp>
        <p:sp>
          <p:nvSpPr>
            <p:cNvPr id="162" name="CustomShape 10"/>
            <p:cNvSpPr/>
            <p:nvPr/>
          </p:nvSpPr>
          <p:spPr>
            <a:xfrm>
              <a:off x="2077200" y="3938400"/>
              <a:ext cx="4846320" cy="412920"/>
            </a:xfrm>
            <a:prstGeom prst="roundRect">
              <a:avLst>
                <a:gd name="adj" fmla="val 16667"/>
              </a:avLst>
            </a:prstGeom>
            <a:solidFill>
              <a:srgbClr val="0F6FC6"/>
            </a:solidFill>
            <a:ln w="25560">
              <a:solidFill>
                <a:srgbClr val="FFFFFF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03400" tIns="20160" rIns="183240" bIns="2016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490"/>
                </a:spcAft>
              </a:pPr>
              <a:r>
                <a:rPr lang="ru-RU" sz="14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Транспорт</a:t>
              </a:r>
              <a:endParaRPr lang="ru-RU" sz="1400" b="1" strike="noStrike" spc="-1">
                <a:latin typeface="Arial"/>
              </a:endParaRPr>
            </a:p>
          </p:txBody>
        </p:sp>
        <p:sp>
          <p:nvSpPr>
            <p:cNvPr id="163" name="CustomShape 11"/>
            <p:cNvSpPr/>
            <p:nvPr/>
          </p:nvSpPr>
          <p:spPr>
            <a:xfrm>
              <a:off x="1730880" y="5022720"/>
              <a:ext cx="6923160" cy="595080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  <a:ln w="25560">
              <a:solidFill>
                <a:srgbClr val="0F6FC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37480" tIns="291600" rIns="537480" bIns="99720">
              <a:noAutofit/>
            </a:bodyPr>
            <a:lstStyle/>
            <a:p>
              <a:pPr marL="114480" lvl="1" indent="-114120">
                <a:lnSpc>
                  <a:spcPct val="90000"/>
                </a:lnSpc>
                <a:spcAft>
                  <a:spcPts val="210"/>
                </a:spcAft>
                <a:buClr>
                  <a:srgbClr val="000000"/>
                </a:buClr>
                <a:buFont typeface="Symbol" charset="2"/>
                <a:buChar char=""/>
              </a:pPr>
              <a:r>
                <a:rPr lang="ru-RU" sz="14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3357,07 </a:t>
              </a:r>
              <a:r>
                <a:rPr lang="en-US" sz="14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- </a:t>
              </a:r>
              <a:r>
                <a:rPr lang="ru-RU" sz="14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(70,8%)</a:t>
              </a:r>
              <a:endParaRPr lang="ru-RU" sz="1400" b="1" strike="noStrike" spc="-1" dirty="0">
                <a:latin typeface="Arial"/>
              </a:endParaRPr>
            </a:p>
          </p:txBody>
        </p:sp>
        <p:sp>
          <p:nvSpPr>
            <p:cNvPr id="164" name="CustomShape 12"/>
            <p:cNvSpPr/>
            <p:nvPr/>
          </p:nvSpPr>
          <p:spPr>
            <a:xfrm>
              <a:off x="2077200" y="4816080"/>
              <a:ext cx="4846320" cy="412920"/>
            </a:xfrm>
            <a:prstGeom prst="roundRect">
              <a:avLst>
                <a:gd name="adj" fmla="val 16667"/>
              </a:avLst>
            </a:prstGeom>
            <a:solidFill>
              <a:srgbClr val="0F6FC6"/>
            </a:solidFill>
            <a:ln w="25560">
              <a:solidFill>
                <a:srgbClr val="FFFFFF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03400" tIns="20160" rIns="183240" bIns="2016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490"/>
                </a:spcAft>
              </a:pPr>
              <a:r>
                <a:rPr lang="ru-RU" sz="14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– Дорожное хозяйство (дорожные фонды)</a:t>
              </a:r>
              <a:endParaRPr lang="ru-RU" sz="1400" b="1" strike="noStrike" spc="-1">
                <a:latin typeface="Arial"/>
              </a:endParaRPr>
            </a:p>
          </p:txBody>
        </p:sp>
        <p:sp>
          <p:nvSpPr>
            <p:cNvPr id="165" name="CustomShape 13"/>
            <p:cNvSpPr/>
            <p:nvPr/>
          </p:nvSpPr>
          <p:spPr>
            <a:xfrm>
              <a:off x="1730880" y="5900040"/>
              <a:ext cx="6923160" cy="595080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  <a:ln w="25560">
              <a:solidFill>
                <a:srgbClr val="0F6FC6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37480" tIns="291600" rIns="537480" bIns="99720">
              <a:noAutofit/>
            </a:bodyPr>
            <a:lstStyle/>
            <a:p>
              <a:pPr marL="114480" lvl="1" indent="-114120">
                <a:lnSpc>
                  <a:spcPct val="90000"/>
                </a:lnSpc>
                <a:spcAft>
                  <a:spcPts val="210"/>
                </a:spcAft>
                <a:buClr>
                  <a:srgbClr val="000000"/>
                </a:buClr>
                <a:buFont typeface="Symbol" charset="2"/>
                <a:buChar char=""/>
              </a:pPr>
              <a:r>
                <a:rPr lang="ru-RU" sz="14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210,00 </a:t>
              </a:r>
              <a:r>
                <a:rPr lang="en-US" sz="14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- </a:t>
              </a:r>
              <a:r>
                <a:rPr lang="ru-RU" sz="14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(4,5%)</a:t>
              </a:r>
              <a:endParaRPr lang="ru-RU" sz="1400" b="1" strike="noStrike" spc="-1" dirty="0">
                <a:latin typeface="Arial"/>
              </a:endParaRPr>
            </a:p>
          </p:txBody>
        </p:sp>
        <p:sp>
          <p:nvSpPr>
            <p:cNvPr id="166" name="CustomShape 14"/>
            <p:cNvSpPr/>
            <p:nvPr/>
          </p:nvSpPr>
          <p:spPr>
            <a:xfrm>
              <a:off x="2077200" y="5693400"/>
              <a:ext cx="4846320" cy="412920"/>
            </a:xfrm>
            <a:prstGeom prst="roundRect">
              <a:avLst>
                <a:gd name="adj" fmla="val 16667"/>
              </a:avLst>
            </a:prstGeom>
            <a:solidFill>
              <a:srgbClr val="0F6FC6"/>
            </a:solidFill>
            <a:ln w="25560">
              <a:solidFill>
                <a:srgbClr val="FFFFFF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03400" tIns="20160" rIns="183240" bIns="2016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490"/>
                </a:spcAft>
              </a:pPr>
              <a:r>
                <a:rPr lang="ru-RU" sz="14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Другие вопросы в области национальной экономики</a:t>
              </a:r>
              <a:endParaRPr lang="ru-RU" sz="1400" b="1" strike="noStrike" spc="-1">
                <a:latin typeface="Arial"/>
              </a:endParaRPr>
            </a:p>
          </p:txBody>
        </p:sp>
      </p:grpSp>
      <p:sp>
        <p:nvSpPr>
          <p:cNvPr id="16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10</a:t>
            </a:fld>
            <a:endParaRPr lang="ru-RU" sz="1400" b="1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CustomShape 1"/>
          <p:cNvSpPr/>
          <p:nvPr/>
        </p:nvSpPr>
        <p:spPr>
          <a:xfrm>
            <a:off x="519120" y="746280"/>
            <a:ext cx="9346320" cy="12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824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900" b="1" strike="noStrike" spc="-1">
                <a:solidFill>
                  <a:srgbClr val="000000"/>
                </a:solidFill>
                <a:latin typeface="Times New Roman"/>
                <a:ea typeface="Arial"/>
              </a:rPr>
              <a:t>Структура расходов районного бюджета по разделу «Жилищно-коммунальное хозяйство» на 2020 год.</a:t>
            </a:r>
            <a:endParaRPr lang="ru-RU" sz="2900" b="1" strike="noStrike" spc="-1">
              <a:latin typeface="Arial"/>
            </a:endParaRPr>
          </a:p>
        </p:txBody>
      </p:sp>
      <p:grpSp>
        <p:nvGrpSpPr>
          <p:cNvPr id="169" name="Group 3"/>
          <p:cNvGrpSpPr/>
          <p:nvPr/>
        </p:nvGrpSpPr>
        <p:grpSpPr>
          <a:xfrm>
            <a:off x="1730880" y="2031480"/>
            <a:ext cx="6923160" cy="4615200"/>
            <a:chOff x="1730880" y="2031480"/>
            <a:chExt cx="6923160" cy="4615200"/>
          </a:xfrm>
        </p:grpSpPr>
        <p:sp>
          <p:nvSpPr>
            <p:cNvPr id="170" name="CustomShape 4"/>
            <p:cNvSpPr/>
            <p:nvPr/>
          </p:nvSpPr>
          <p:spPr>
            <a:xfrm>
              <a:off x="1730880" y="2031480"/>
              <a:ext cx="6922800" cy="46152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1" name="CustomShape 5"/>
            <p:cNvSpPr/>
            <p:nvPr/>
          </p:nvSpPr>
          <p:spPr>
            <a:xfrm>
              <a:off x="1730880" y="2396880"/>
              <a:ext cx="6923160" cy="765000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  <a:ln w="25560">
              <a:solidFill>
                <a:srgbClr val="009DD9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37480" tIns="374760" rIns="537480" bIns="128160">
              <a:noAutofit/>
            </a:bodyPr>
            <a:lstStyle/>
            <a:p>
              <a:pPr marL="171360" lvl="1" indent="-171000">
                <a:lnSpc>
                  <a:spcPct val="90000"/>
                </a:lnSpc>
                <a:spcAft>
                  <a:spcPts val="269"/>
                </a:spcAft>
                <a:buClr>
                  <a:srgbClr val="000000"/>
                </a:buClr>
                <a:buFont typeface="Symbol" charset="2"/>
                <a:buChar char=""/>
              </a:pPr>
              <a:r>
                <a:rPr lang="ru-RU" sz="18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1131,00 </a:t>
              </a:r>
              <a:endParaRPr lang="ru-RU" sz="1800" b="1" strike="noStrike" spc="-1" dirty="0">
                <a:latin typeface="Arial"/>
              </a:endParaRPr>
            </a:p>
          </p:txBody>
        </p:sp>
        <p:sp>
          <p:nvSpPr>
            <p:cNvPr id="172" name="CustomShape 6"/>
            <p:cNvSpPr/>
            <p:nvPr/>
          </p:nvSpPr>
          <p:spPr>
            <a:xfrm>
              <a:off x="2077200" y="2131200"/>
              <a:ext cx="4846320" cy="531000"/>
            </a:xfrm>
            <a:prstGeom prst="roundRect">
              <a:avLst>
                <a:gd name="adj" fmla="val 16667"/>
              </a:avLst>
            </a:prstGeom>
            <a:solidFill>
              <a:srgbClr val="7030A0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09160" tIns="25920" rIns="183240" bIns="2592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629"/>
                </a:spcAft>
              </a:pPr>
              <a:r>
                <a:rPr lang="ru-RU" sz="18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Всего расходов (тыс. руб.) – </a:t>
              </a:r>
              <a:endParaRPr lang="ru-RU" sz="1800" b="1" strike="noStrike" spc="-1">
                <a:latin typeface="Arial"/>
              </a:endParaRPr>
            </a:p>
          </p:txBody>
        </p:sp>
        <p:sp>
          <p:nvSpPr>
            <p:cNvPr id="173" name="CustomShape 7"/>
            <p:cNvSpPr/>
            <p:nvPr/>
          </p:nvSpPr>
          <p:spPr>
            <a:xfrm>
              <a:off x="1730880" y="3525480"/>
              <a:ext cx="6923160" cy="765000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  <a:ln w="25560">
              <a:solidFill>
                <a:srgbClr val="04AFD9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37480" tIns="374760" rIns="537480" bIns="128160">
              <a:noAutofit/>
            </a:bodyPr>
            <a:lstStyle/>
            <a:p>
              <a:pPr marL="171360" lvl="1" indent="-171000">
                <a:lnSpc>
                  <a:spcPct val="90000"/>
                </a:lnSpc>
                <a:spcAft>
                  <a:spcPts val="269"/>
                </a:spcAft>
                <a:buClr>
                  <a:srgbClr val="000000"/>
                </a:buClr>
                <a:buFont typeface="Symbol" charset="2"/>
                <a:buChar char=""/>
              </a:pPr>
              <a:r>
                <a:rPr lang="ru-RU" sz="18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151,00</a:t>
              </a:r>
              <a:r>
                <a:rPr lang="en-US" sz="18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 -</a:t>
              </a:r>
              <a:r>
                <a:rPr lang="ru-RU" sz="18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 (13,4%)</a:t>
              </a:r>
              <a:endParaRPr lang="ru-RU" sz="1800" b="1" strike="noStrike" spc="-1" dirty="0">
                <a:latin typeface="Arial"/>
              </a:endParaRPr>
            </a:p>
          </p:txBody>
        </p:sp>
        <p:sp>
          <p:nvSpPr>
            <p:cNvPr id="174" name="CustomShape 8"/>
            <p:cNvSpPr/>
            <p:nvPr/>
          </p:nvSpPr>
          <p:spPr>
            <a:xfrm>
              <a:off x="2077200" y="3259800"/>
              <a:ext cx="4846320" cy="531000"/>
            </a:xfrm>
            <a:prstGeom prst="roundRect">
              <a:avLst>
                <a:gd name="adj" fmla="val 16667"/>
              </a:avLst>
            </a:prstGeom>
            <a:solidFill>
              <a:srgbClr val="04AFD9"/>
            </a:solidFill>
            <a:ln w="25560">
              <a:solidFill>
                <a:srgbClr val="FFFFFF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09160" tIns="25920" rIns="183240" bIns="2592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629"/>
                </a:spcAft>
              </a:pPr>
              <a:r>
                <a:rPr lang="ru-RU" sz="18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Жилищное хозяйство</a:t>
              </a:r>
              <a:endParaRPr lang="ru-RU" sz="1800" b="1" strike="noStrike" spc="-1">
                <a:latin typeface="Arial"/>
              </a:endParaRPr>
            </a:p>
          </p:txBody>
        </p:sp>
        <p:sp>
          <p:nvSpPr>
            <p:cNvPr id="175" name="CustomShape 9"/>
            <p:cNvSpPr/>
            <p:nvPr/>
          </p:nvSpPr>
          <p:spPr>
            <a:xfrm>
              <a:off x="1730880" y="4653720"/>
              <a:ext cx="6923160" cy="765000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  <a:ln w="25560">
              <a:solidFill>
                <a:srgbClr val="07C0D9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37480" tIns="374760" rIns="537480" bIns="128160">
              <a:noAutofit/>
            </a:bodyPr>
            <a:lstStyle/>
            <a:p>
              <a:pPr marL="171360" lvl="1" indent="-171000">
                <a:lnSpc>
                  <a:spcPct val="90000"/>
                </a:lnSpc>
                <a:spcAft>
                  <a:spcPts val="269"/>
                </a:spcAft>
                <a:buClr>
                  <a:srgbClr val="000000"/>
                </a:buClr>
                <a:buFont typeface="Symbol" charset="2"/>
                <a:buChar char=""/>
              </a:pPr>
              <a:r>
                <a:rPr lang="ru-RU" sz="18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500,00 </a:t>
              </a:r>
              <a:r>
                <a:rPr lang="en-US" sz="18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 - </a:t>
              </a:r>
              <a:r>
                <a:rPr lang="ru-RU" sz="18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(44,2%)</a:t>
              </a:r>
              <a:endParaRPr lang="ru-RU" sz="1800" b="1" strike="noStrike" spc="-1" dirty="0">
                <a:latin typeface="Arial"/>
              </a:endParaRPr>
            </a:p>
          </p:txBody>
        </p:sp>
        <p:sp>
          <p:nvSpPr>
            <p:cNvPr id="176" name="CustomShape 10"/>
            <p:cNvSpPr/>
            <p:nvPr/>
          </p:nvSpPr>
          <p:spPr>
            <a:xfrm>
              <a:off x="2077200" y="4388040"/>
              <a:ext cx="4846320" cy="531000"/>
            </a:xfrm>
            <a:prstGeom prst="roundRect">
              <a:avLst>
                <a:gd name="adj" fmla="val 16667"/>
              </a:avLst>
            </a:prstGeom>
            <a:solidFill>
              <a:srgbClr val="07C0D9"/>
            </a:solidFill>
            <a:ln w="25560">
              <a:solidFill>
                <a:srgbClr val="FFFFFF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09160" tIns="25920" rIns="183240" bIns="2592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629"/>
                </a:spcAft>
              </a:pPr>
              <a:r>
                <a:rPr lang="ru-RU" sz="18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Коммунальное хозяйство</a:t>
              </a:r>
              <a:endParaRPr lang="ru-RU" sz="1800" b="1" strike="noStrike" spc="-1">
                <a:latin typeface="Arial"/>
              </a:endParaRPr>
            </a:p>
          </p:txBody>
        </p:sp>
        <p:sp>
          <p:nvSpPr>
            <p:cNvPr id="177" name="CustomShape 11"/>
            <p:cNvSpPr/>
            <p:nvPr/>
          </p:nvSpPr>
          <p:spPr>
            <a:xfrm>
              <a:off x="1730880" y="5781960"/>
              <a:ext cx="6923160" cy="765000"/>
            </a:xfrm>
            <a:prstGeom prst="rect">
              <a:avLst/>
            </a:prstGeom>
            <a:solidFill>
              <a:srgbClr val="FFFFFF">
                <a:alpha val="90000"/>
              </a:srgbClr>
            </a:solidFill>
            <a:ln w="25560">
              <a:solidFill>
                <a:srgbClr val="0BD0D9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537480" tIns="374760" rIns="537480" bIns="128160">
              <a:noAutofit/>
            </a:bodyPr>
            <a:lstStyle/>
            <a:p>
              <a:pPr marL="171360" lvl="1" indent="-171000">
                <a:lnSpc>
                  <a:spcPct val="90000"/>
                </a:lnSpc>
                <a:spcAft>
                  <a:spcPts val="269"/>
                </a:spcAft>
                <a:buClr>
                  <a:srgbClr val="000000"/>
                </a:buClr>
                <a:buFont typeface="Symbol" charset="2"/>
                <a:buChar char=""/>
              </a:pPr>
              <a:r>
                <a:rPr lang="ru-RU" sz="18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480,00</a:t>
              </a:r>
              <a:r>
                <a:rPr lang="en-US" sz="18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 - </a:t>
              </a:r>
              <a:r>
                <a:rPr lang="ru-RU" sz="18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 (42,4%)</a:t>
              </a:r>
              <a:endParaRPr lang="ru-RU" sz="1800" b="1" strike="noStrike" spc="-1" dirty="0">
                <a:latin typeface="Arial"/>
              </a:endParaRPr>
            </a:p>
          </p:txBody>
        </p:sp>
        <p:sp>
          <p:nvSpPr>
            <p:cNvPr id="178" name="CustomShape 12"/>
            <p:cNvSpPr/>
            <p:nvPr/>
          </p:nvSpPr>
          <p:spPr>
            <a:xfrm>
              <a:off x="2077200" y="5516280"/>
              <a:ext cx="4846320" cy="531000"/>
            </a:xfrm>
            <a:prstGeom prst="roundRect">
              <a:avLst>
                <a:gd name="adj" fmla="val 16667"/>
              </a:avLst>
            </a:prstGeom>
            <a:solidFill>
              <a:srgbClr val="0BD0D9"/>
            </a:solidFill>
            <a:ln w="25560">
              <a:solidFill>
                <a:srgbClr val="FFFFFF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209160" tIns="25920" rIns="183240" bIns="2592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629"/>
                </a:spcAft>
              </a:pPr>
              <a:r>
                <a:rPr lang="ru-RU" sz="18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Благоустройство</a:t>
              </a:r>
              <a:endParaRPr lang="ru-RU" sz="1800" b="1" strike="noStrike" spc="-1">
                <a:latin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144" y="14318"/>
            <a:ext cx="103052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pc="-1" dirty="0">
                <a:solidFill>
                  <a:srgbClr val="000000"/>
                </a:solidFill>
                <a:latin typeface="Times New Roman"/>
                <a:ea typeface="Arial"/>
              </a:rPr>
              <a:t>Структура расходов районного бюджета по разделу «Образование» на 2020 год</a:t>
            </a:r>
            <a:endParaRPr lang="ru-RU" sz="2400" b="1" spc="-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610845073"/>
              </p:ext>
            </p:extLst>
          </p:nvPr>
        </p:nvGraphicFramePr>
        <p:xfrm>
          <a:off x="80144" y="963141"/>
          <a:ext cx="10153128" cy="5976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12</a:t>
            </a:fld>
            <a:endParaRPr lang="ru-RU" sz="14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233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160" y="39115"/>
            <a:ext cx="9649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pc="-1" dirty="0">
                <a:solidFill>
                  <a:srgbClr val="000000"/>
                </a:solidFill>
                <a:latin typeface="Times New Roman"/>
                <a:ea typeface="Arial"/>
              </a:rPr>
              <a:t>Структура расходов районного бюджета по разделу «Культура и кинематография» на 2020 год</a:t>
            </a:r>
            <a:endParaRPr lang="ru-RU" sz="2400" b="1" spc="-1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803021343"/>
              </p:ext>
            </p:extLst>
          </p:nvPr>
        </p:nvGraphicFramePr>
        <p:xfrm>
          <a:off x="224160" y="1323181"/>
          <a:ext cx="9865096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256608" y="909732"/>
            <a:ext cx="2008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Всего</a:t>
            </a:r>
            <a:r>
              <a:rPr lang="en-US" dirty="0" smtClean="0"/>
              <a:t>: 30 133,70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1"/>
          <p:cNvSpPr txBox="1"/>
          <p:nvPr/>
        </p:nvSpPr>
        <p:spPr>
          <a:xfrm>
            <a:off x="8706714" y="1088074"/>
            <a:ext cx="1172726" cy="43204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тыс</a:t>
            </a:r>
            <a:r>
              <a:rPr lang="ru-RU" sz="2000" spc="-1" dirty="0">
                <a:solidFill>
                  <a:srgbClr val="000000"/>
                </a:solidFill>
                <a:latin typeface="Constantia"/>
              </a:rPr>
              <a:t>. </a:t>
            </a:r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руб.</a:t>
            </a:r>
            <a:endParaRPr lang="ru-RU" sz="2000" dirty="0"/>
          </a:p>
        </p:txBody>
      </p:sp>
      <p:sp>
        <p:nvSpPr>
          <p:cNvPr id="7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13</a:t>
            </a:fld>
            <a:endParaRPr lang="ru-RU" sz="14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814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152" y="17220"/>
            <a:ext cx="100811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Структура расходов районного бюджета по разделу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spc="-1" dirty="0"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«Социальная политика» на 2020 год</a:t>
            </a:r>
            <a:endParaRPr lang="ru-RU" sz="2400" b="1" spc="-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785812691"/>
              </p:ext>
            </p:extLst>
          </p:nvPr>
        </p:nvGraphicFramePr>
        <p:xfrm>
          <a:off x="728216" y="1237325"/>
          <a:ext cx="9001000" cy="4982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52552" y="6095879"/>
            <a:ext cx="302433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Всего расходов 12 402,92.</a:t>
            </a:r>
            <a:endParaRPr lang="ru-RU" dirty="0"/>
          </a:p>
        </p:txBody>
      </p:sp>
      <p:sp>
        <p:nvSpPr>
          <p:cNvPr id="5" name="TextBox 1"/>
          <p:cNvSpPr txBox="1"/>
          <p:nvPr/>
        </p:nvSpPr>
        <p:spPr>
          <a:xfrm>
            <a:off x="8846897" y="1052659"/>
            <a:ext cx="1172726" cy="43204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тыс</a:t>
            </a:r>
            <a:r>
              <a:rPr lang="ru-RU" sz="2000" spc="-1" dirty="0">
                <a:solidFill>
                  <a:srgbClr val="000000"/>
                </a:solidFill>
                <a:latin typeface="Constantia"/>
              </a:rPr>
              <a:t>. </a:t>
            </a:r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руб.</a:t>
            </a:r>
            <a:endParaRPr lang="ru-RU" sz="2000" dirty="0"/>
          </a:p>
        </p:txBody>
      </p:sp>
      <p:sp>
        <p:nvSpPr>
          <p:cNvPr id="6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14</a:t>
            </a:fld>
            <a:endParaRPr lang="ru-RU" sz="14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904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519120" y="746280"/>
            <a:ext cx="9346320" cy="648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824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100" b="0" strike="noStrike" spc="-1" dirty="0" smtClean="0">
                <a:solidFill>
                  <a:srgbClr val="04617B"/>
                </a:solidFill>
                <a:latin typeface="Calibri"/>
                <a:ea typeface="Arial"/>
              </a:rPr>
              <a:t>Расходы районного бюджета по разделу </a:t>
            </a:r>
            <a:r>
              <a:rPr dirty="0" smtClean="0"/>
              <a:t/>
            </a:r>
            <a:br>
              <a:rPr dirty="0" smtClean="0"/>
            </a:br>
            <a:r>
              <a:rPr lang="ru-RU" sz="2100" b="0" strike="noStrike" spc="-1" dirty="0" smtClean="0">
                <a:solidFill>
                  <a:srgbClr val="04617B"/>
                </a:solidFill>
                <a:latin typeface="Calibri"/>
                <a:ea typeface="Arial"/>
              </a:rPr>
              <a:t>«Физическая культура и спорт» на 2020 год</a:t>
            </a:r>
            <a:endParaRPr lang="ru-RU" sz="2100" b="1" strike="noStrike" spc="-1" dirty="0">
              <a:latin typeface="Arial"/>
            </a:endParaRPr>
          </a:p>
        </p:txBody>
      </p:sp>
      <p:graphicFrame>
        <p:nvGraphicFramePr>
          <p:cNvPr id="190" name="Диаграмма 6"/>
          <p:cNvGraphicFramePr/>
          <p:nvPr/>
        </p:nvGraphicFramePr>
        <p:xfrm>
          <a:off x="296280" y="1827360"/>
          <a:ext cx="9792360" cy="50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91" name="Group 3"/>
          <p:cNvGrpSpPr/>
          <p:nvPr/>
        </p:nvGrpSpPr>
        <p:grpSpPr>
          <a:xfrm>
            <a:off x="296280" y="1319400"/>
            <a:ext cx="9864720" cy="5547600"/>
            <a:chOff x="296280" y="1319400"/>
            <a:chExt cx="9864720" cy="5547600"/>
          </a:xfrm>
        </p:grpSpPr>
        <p:sp>
          <p:nvSpPr>
            <p:cNvPr id="192" name="CustomShape 4"/>
            <p:cNvSpPr/>
            <p:nvPr/>
          </p:nvSpPr>
          <p:spPr>
            <a:xfrm>
              <a:off x="296280" y="1319400"/>
              <a:ext cx="9864360" cy="554760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3" name="CustomShape 5"/>
            <p:cNvSpPr/>
            <p:nvPr/>
          </p:nvSpPr>
          <p:spPr>
            <a:xfrm>
              <a:off x="296280" y="2224800"/>
              <a:ext cx="9864720" cy="827280"/>
            </a:xfrm>
            <a:prstGeom prst="roundRect">
              <a:avLst>
                <a:gd name="adj" fmla="val 16667"/>
              </a:avLst>
            </a:prstGeom>
            <a:solidFill>
              <a:srgbClr val="0F6FC6"/>
            </a:solidFill>
            <a:ln w="25560">
              <a:solidFill>
                <a:srgbClr val="FFFFFF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46880" tIns="146880" rIns="106560" bIns="14688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981"/>
                </a:spcAft>
              </a:pPr>
              <a:r>
                <a:rPr lang="ru-RU" sz="2800" b="0" strike="noStrike" spc="-1" dirty="0" smtClean="0">
                  <a:solidFill>
                    <a:srgbClr val="FFFFFF"/>
                  </a:solidFill>
                  <a:latin typeface="Arial"/>
                  <a:ea typeface="DejaVu Sans"/>
                </a:rPr>
                <a:t>7329,09 </a:t>
              </a:r>
              <a:r>
                <a:rPr lang="ru-RU" sz="2800" b="0" strike="noStrike" spc="-1" dirty="0">
                  <a:solidFill>
                    <a:srgbClr val="FFFFFF"/>
                  </a:solidFill>
                  <a:latin typeface="Arial"/>
                  <a:ea typeface="DejaVu Sans"/>
                </a:rPr>
                <a:t>тыс. рублей.</a:t>
              </a:r>
              <a:endParaRPr lang="ru-RU" sz="2800" b="1" strike="noStrike" spc="-1" dirty="0">
                <a:latin typeface="Arial"/>
              </a:endParaRPr>
            </a:p>
          </p:txBody>
        </p:sp>
        <p:sp>
          <p:nvSpPr>
            <p:cNvPr id="194" name="CustomShape 6"/>
            <p:cNvSpPr/>
            <p:nvPr/>
          </p:nvSpPr>
          <p:spPr>
            <a:xfrm>
              <a:off x="296280" y="3052440"/>
              <a:ext cx="9864720" cy="10594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313200" rIns="255960">
              <a:noAutofit/>
            </a:bodyPr>
            <a:lstStyle/>
            <a:p>
              <a:pPr marL="285840" lvl="1" indent="-285480">
                <a:lnSpc>
                  <a:spcPct val="90000"/>
                </a:lnSpc>
                <a:spcAft>
                  <a:spcPts val="720"/>
                </a:spcAft>
                <a:buClr>
                  <a:srgbClr val="000000"/>
                </a:buClr>
                <a:buFont typeface="Symbol" charset="2"/>
                <a:buChar char=""/>
              </a:pPr>
              <a:r>
                <a:rPr lang="ru-RU" sz="3600" b="0" strike="noStrike" spc="-1" dirty="0" smtClean="0">
                  <a:solidFill>
                    <a:srgbClr val="000000"/>
                  </a:solidFill>
                  <a:latin typeface="Arial"/>
                  <a:ea typeface="DejaVu Sans"/>
                </a:rPr>
                <a:t>2,0 </a:t>
              </a:r>
              <a:r>
                <a:rPr lang="ru-RU" sz="3600" b="0" strike="noStrike" spc="-1" dirty="0">
                  <a:solidFill>
                    <a:srgbClr val="000000"/>
                  </a:solidFill>
                  <a:latin typeface="Arial"/>
                  <a:ea typeface="DejaVu Sans"/>
                </a:rPr>
                <a:t>% в общем объеме расходов</a:t>
              </a:r>
              <a:endParaRPr lang="ru-RU" sz="3600" b="1" strike="noStrike" spc="-1" dirty="0">
                <a:latin typeface="Arial"/>
              </a:endParaRPr>
            </a:p>
          </p:txBody>
        </p:sp>
        <p:sp>
          <p:nvSpPr>
            <p:cNvPr id="195" name="CustomShape 7"/>
            <p:cNvSpPr/>
            <p:nvPr/>
          </p:nvSpPr>
          <p:spPr>
            <a:xfrm>
              <a:off x="296280" y="4112280"/>
              <a:ext cx="9864720" cy="1849680"/>
            </a:xfrm>
            <a:prstGeom prst="roundRect">
              <a:avLst>
                <a:gd name="adj" fmla="val 16667"/>
              </a:avLst>
            </a:prstGeom>
            <a:solidFill>
              <a:srgbClr val="0F6FC6"/>
            </a:solidFill>
            <a:ln w="25560">
              <a:solidFill>
                <a:srgbClr val="FFFFFF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196920" tIns="196920" rIns="106560" bIns="196920" anchor="ctr">
              <a:noAutofit/>
            </a:bodyPr>
            <a:lstStyle/>
            <a:p>
              <a:pPr>
                <a:lnSpc>
                  <a:spcPct val="90000"/>
                </a:lnSpc>
                <a:spcAft>
                  <a:spcPts val="981"/>
                </a:spcAft>
              </a:pPr>
              <a:r>
                <a:rPr lang="ru-RU" sz="2800" b="0" strike="noStrike" spc="-1">
                  <a:solidFill>
                    <a:srgbClr val="FFFFFF"/>
                  </a:solidFill>
                  <a:latin typeface="Arial"/>
                  <a:ea typeface="DejaVu Sans"/>
                </a:rPr>
                <a:t>Расходы направлены на развитие физической культуры и массового спорта в Нижнеомском муниципальном районе.</a:t>
              </a:r>
              <a:endParaRPr lang="ru-RU" sz="2800" b="1" strike="noStrike" spc="-1">
                <a:latin typeface="Arial"/>
              </a:endParaRPr>
            </a:p>
          </p:txBody>
        </p:sp>
      </p:grpSp>
      <p:sp>
        <p:nvSpPr>
          <p:cNvPr id="10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15</a:t>
            </a:fld>
            <a:endParaRPr lang="ru-RU" sz="1400" b="1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160" y="502609"/>
            <a:ext cx="9937104" cy="553998"/>
          </a:xfrm>
        </p:spPr>
        <p:txBody>
          <a:bodyPr/>
          <a:lstStyle/>
          <a:p>
            <a:pPr algn="ctr"/>
            <a:r>
              <a:rPr lang="ru-RU" dirty="0" smtClean="0"/>
              <a:t>Межбюджетные трансферты бюджетам сельских поселений </a:t>
            </a:r>
            <a:r>
              <a:rPr lang="ru-RU" dirty="0" err="1" smtClean="0"/>
              <a:t>Нижнеомского</a:t>
            </a:r>
            <a:r>
              <a:rPr lang="ru-RU" dirty="0" smtClean="0"/>
              <a:t> муниципального района</a:t>
            </a:r>
            <a:endParaRPr lang="ru-RU" dirty="0"/>
          </a:p>
        </p:txBody>
      </p:sp>
      <p:sp>
        <p:nvSpPr>
          <p:cNvPr id="3" name="TextBox 1"/>
          <p:cNvSpPr txBox="1"/>
          <p:nvPr/>
        </p:nvSpPr>
        <p:spPr>
          <a:xfrm>
            <a:off x="440184" y="1251173"/>
            <a:ext cx="1172726" cy="432048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тыс</a:t>
            </a:r>
            <a:r>
              <a:rPr lang="ru-RU" sz="2000" spc="-1" dirty="0">
                <a:solidFill>
                  <a:srgbClr val="000000"/>
                </a:solidFill>
                <a:latin typeface="Constantia"/>
              </a:rPr>
              <a:t>. </a:t>
            </a:r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руб.</a:t>
            </a:r>
            <a:endParaRPr lang="ru-RU" sz="20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716302250"/>
              </p:ext>
            </p:extLst>
          </p:nvPr>
        </p:nvGraphicFramePr>
        <p:xfrm>
          <a:off x="440184" y="1319565"/>
          <a:ext cx="9433048" cy="490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Рисунок 5"/>
          <p:cNvPicPr/>
          <p:nvPr/>
        </p:nvPicPr>
        <p:blipFill>
          <a:blip r:embed="rId3"/>
          <a:stretch/>
        </p:blipFill>
        <p:spPr>
          <a:xfrm rot="18323400">
            <a:off x="4519048" y="4604760"/>
            <a:ext cx="1140701" cy="867259"/>
          </a:xfrm>
          <a:prstGeom prst="rect">
            <a:avLst/>
          </a:prstGeom>
          <a:ln>
            <a:noFill/>
          </a:ln>
        </p:spPr>
      </p:pic>
      <p:pic>
        <p:nvPicPr>
          <p:cNvPr id="7" name="Рисунок 6"/>
          <p:cNvPicPr/>
          <p:nvPr/>
        </p:nvPicPr>
        <p:blipFill>
          <a:blip r:embed="rId3"/>
          <a:stretch/>
        </p:blipFill>
        <p:spPr>
          <a:xfrm rot="18323400">
            <a:off x="4514606" y="2685770"/>
            <a:ext cx="1140701" cy="867259"/>
          </a:xfrm>
          <a:prstGeom prst="rect">
            <a:avLst/>
          </a:prstGeom>
          <a:ln>
            <a:noFill/>
          </a:ln>
        </p:spPr>
      </p:pic>
      <p:sp>
        <p:nvSpPr>
          <p:cNvPr id="5" name="TextBox 4"/>
          <p:cNvSpPr txBox="1"/>
          <p:nvPr/>
        </p:nvSpPr>
        <p:spPr>
          <a:xfrm rot="16200000">
            <a:off x="4010353" y="4604805"/>
            <a:ext cx="1223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+2 044,69</a:t>
            </a:r>
            <a:endParaRPr lang="ru-RU" sz="1200" b="1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3948140" y="2852845"/>
            <a:ext cx="1223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+1 </a:t>
            </a:r>
            <a:r>
              <a:rPr lang="ru-RU" sz="1200" b="1" dirty="0" smtClean="0"/>
              <a:t>035,15</a:t>
            </a:r>
            <a:endParaRPr lang="ru-RU" sz="1200" b="1" dirty="0"/>
          </a:p>
        </p:txBody>
      </p:sp>
      <p:sp>
        <p:nvSpPr>
          <p:cNvPr id="9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16</a:t>
            </a:fld>
            <a:endParaRPr lang="ru-RU" sz="14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911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 l="8193" r="9172"/>
          <a:stretch>
            <a:fillRect/>
          </a:stretch>
        </p:blipFill>
        <p:spPr bwMode="auto">
          <a:xfrm>
            <a:off x="0" y="-28969"/>
            <a:ext cx="10385425" cy="731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17</a:t>
            </a:fld>
            <a:endParaRPr lang="ru-RU" sz="14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88820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152" y="99045"/>
            <a:ext cx="101531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pc="-1" dirty="0">
                <a:solidFill>
                  <a:srgbClr val="04617B"/>
                </a:solidFill>
                <a:latin typeface="Calibri"/>
                <a:ea typeface="Arial"/>
              </a:rPr>
              <a:t>Консолидированный бюджет </a:t>
            </a:r>
            <a:r>
              <a:rPr lang="ru-RU" spc="-1" dirty="0" err="1">
                <a:solidFill>
                  <a:srgbClr val="04617B"/>
                </a:solidFill>
                <a:latin typeface="Calibri"/>
                <a:ea typeface="Arial"/>
              </a:rPr>
              <a:t>Нижнеомского</a:t>
            </a:r>
            <a:r>
              <a:rPr lang="ru-RU" spc="-1" dirty="0">
                <a:solidFill>
                  <a:srgbClr val="04617B"/>
                </a:solidFill>
                <a:latin typeface="Calibri"/>
                <a:ea typeface="Arial"/>
              </a:rPr>
              <a:t> муниципального района на 2020 </a:t>
            </a:r>
            <a:endParaRPr lang="ru-RU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288725378"/>
              </p:ext>
            </p:extLst>
          </p:nvPr>
        </p:nvGraphicFramePr>
        <p:xfrm>
          <a:off x="512192" y="1319565"/>
          <a:ext cx="9577064" cy="468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18</a:t>
            </a:fld>
            <a:endParaRPr lang="ru-RU" sz="14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498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726535626"/>
              </p:ext>
            </p:extLst>
          </p:nvPr>
        </p:nvGraphicFramePr>
        <p:xfrm>
          <a:off x="189892" y="1827237"/>
          <a:ext cx="1004338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CustomShape 1"/>
          <p:cNvSpPr/>
          <p:nvPr/>
        </p:nvSpPr>
        <p:spPr>
          <a:xfrm>
            <a:off x="449280" y="503280"/>
            <a:ext cx="9346320" cy="120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824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400" b="0" strike="noStrike" spc="-1" dirty="0">
                <a:solidFill>
                  <a:srgbClr val="000000"/>
                </a:solidFill>
                <a:latin typeface="Times New Roman"/>
                <a:ea typeface="Arial"/>
              </a:rPr>
              <a:t>Основные параметры районного бюджета на 2020 год и на плановый период 2021-2022 годов</a:t>
            </a:r>
            <a:endParaRPr lang="ru-RU" sz="3400" b="1" strike="noStrike" spc="-1" dirty="0">
              <a:latin typeface="Arial"/>
            </a:endParaRPr>
          </a:p>
        </p:txBody>
      </p:sp>
      <p:sp>
        <p:nvSpPr>
          <p:cNvPr id="5" name="TextShape 3"/>
          <p:cNvSpPr txBox="1"/>
          <p:nvPr/>
        </p:nvSpPr>
        <p:spPr>
          <a:xfrm>
            <a:off x="3248496" y="6472440"/>
            <a:ext cx="4364280" cy="65556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txBody>
          <a:bodyPr lIns="90000" tIns="45000" rIns="90000" bIns="45000" anchor="ctr" anchorCtr="1">
            <a:spAutoFit/>
          </a:bodyPr>
          <a:lstStyle/>
          <a:p>
            <a:pPr algn="ctr"/>
            <a:r>
              <a:rPr lang="ru-RU" sz="1400" b="1" strike="noStrike" spc="-1" dirty="0">
                <a:latin typeface="Arial"/>
              </a:rPr>
              <a:t>Дефицит планируется равный нулю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08334" y="1827237"/>
            <a:ext cx="1172010" cy="5040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тыс</a:t>
            </a:r>
            <a:r>
              <a:rPr lang="ru-RU" sz="2000" spc="-1" dirty="0">
                <a:solidFill>
                  <a:srgbClr val="000000"/>
                </a:solidFill>
                <a:latin typeface="Constantia"/>
              </a:rPr>
              <a:t>. </a:t>
            </a:r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руб.</a:t>
            </a:r>
            <a:endParaRPr lang="ru-RU" sz="2000" dirty="0"/>
          </a:p>
        </p:txBody>
      </p:sp>
      <p:sp>
        <p:nvSpPr>
          <p:cNvPr id="8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2</a:t>
            </a:fld>
            <a:endParaRPr lang="ru-RU" sz="14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420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120" y="-109025"/>
            <a:ext cx="9346320" cy="1846659"/>
          </a:xfrm>
        </p:spPr>
        <p:txBody>
          <a:bodyPr/>
          <a:lstStyle/>
          <a:p>
            <a:pPr algn="ctr"/>
            <a:r>
              <a:rPr lang="ru-RU" sz="3400" b="0" strike="noStrike" spc="-1" dirty="0" smtClean="0">
                <a:solidFill>
                  <a:srgbClr val="000000"/>
                </a:solidFill>
                <a:latin typeface="Times New Roman"/>
                <a:ea typeface="Arial"/>
              </a:rPr>
              <a:t>Структура доходов районного бюджета </a:t>
            </a:r>
            <a:r>
              <a:rPr lang="ru-RU" sz="3400" dirty="0" smtClean="0"/>
              <a:t/>
            </a:r>
            <a:br>
              <a:rPr lang="ru-RU" sz="3400" dirty="0" smtClean="0"/>
            </a:br>
            <a:r>
              <a:rPr lang="ru-RU" sz="3400" b="0" strike="noStrike" spc="-1" dirty="0" smtClean="0">
                <a:solidFill>
                  <a:srgbClr val="000000"/>
                </a:solidFill>
                <a:latin typeface="Times New Roman"/>
                <a:ea typeface="Arial"/>
              </a:rPr>
              <a:t>на 2020 год и на плановый период 2021 и 2022годов</a:t>
            </a:r>
            <a:r>
              <a:rPr lang="ru-RU" b="1" strike="noStrike" spc="-1" dirty="0" smtClean="0">
                <a:latin typeface="Arial"/>
              </a:rPr>
              <a:t/>
            </a:r>
            <a:br>
              <a:rPr lang="ru-RU" b="1" strike="noStrike" spc="-1" dirty="0" smtClean="0">
                <a:latin typeface="Arial"/>
              </a:rPr>
            </a:br>
            <a:endParaRPr lang="ru-RU" dirty="0"/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9648239"/>
              </p:ext>
            </p:extLst>
          </p:nvPr>
        </p:nvGraphicFramePr>
        <p:xfrm>
          <a:off x="-207888" y="2115269"/>
          <a:ext cx="375255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Shape 4"/>
          <p:cNvSpPr txBox="1"/>
          <p:nvPr/>
        </p:nvSpPr>
        <p:spPr>
          <a:xfrm>
            <a:off x="792968" y="3599589"/>
            <a:ext cx="1548000" cy="1548000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txBody>
          <a:bodyPr wrap="none" lIns="90000" tIns="45000" rIns="90000" bIns="45000" anchor="ctr" anchorCtr="1">
            <a:noAutofit/>
          </a:bodyPr>
          <a:lstStyle/>
          <a:p>
            <a:pPr algn="ctr"/>
            <a:r>
              <a:rPr lang="ru-RU" sz="1600" b="1" spc="-1" dirty="0" smtClean="0">
                <a:latin typeface="Arial"/>
              </a:rPr>
              <a:t>Всего:</a:t>
            </a:r>
          </a:p>
          <a:p>
            <a:pPr algn="ctr"/>
            <a:r>
              <a:rPr lang="ru-RU" sz="1600" b="1" strike="noStrike" spc="-1" dirty="0" smtClean="0">
                <a:latin typeface="Arial"/>
              </a:rPr>
              <a:t>363 363,04</a:t>
            </a:r>
            <a:endParaRPr lang="ru-RU" sz="1600" b="1" strike="noStrike" spc="-1" dirty="0">
              <a:latin typeface="Arial"/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4179368"/>
              </p:ext>
            </p:extLst>
          </p:nvPr>
        </p:nvGraphicFramePr>
        <p:xfrm>
          <a:off x="3104480" y="747117"/>
          <a:ext cx="3752552" cy="6624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Овал 10"/>
          <p:cNvSpPr/>
          <p:nvPr/>
        </p:nvSpPr>
        <p:spPr>
          <a:xfrm>
            <a:off x="10385425" y="679578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Shape 5"/>
          <p:cNvSpPr txBox="1"/>
          <p:nvPr/>
        </p:nvSpPr>
        <p:spPr>
          <a:xfrm>
            <a:off x="4055440" y="3526853"/>
            <a:ext cx="1548000" cy="154800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txBody>
          <a:bodyPr wrap="none" lIns="90000" tIns="45000" rIns="90000" bIns="45000" anchor="ctr" anchorCtr="1">
            <a:noAutofit/>
          </a:bodyPr>
          <a:lstStyle/>
          <a:p>
            <a:pPr algn="ctr"/>
            <a:r>
              <a:rPr lang="ru-RU" sz="1600" b="1" strike="noStrike" spc="-1" dirty="0" smtClean="0">
                <a:latin typeface="Arial"/>
              </a:rPr>
              <a:t>Всего:</a:t>
            </a:r>
          </a:p>
          <a:p>
            <a:pPr algn="ctr"/>
            <a:r>
              <a:rPr lang="ru-RU" sz="1600" b="1" strike="noStrike" spc="-1" dirty="0" smtClean="0">
                <a:latin typeface="Arial"/>
              </a:rPr>
              <a:t>337 772,00</a:t>
            </a:r>
            <a:endParaRPr lang="ru-RU" sz="1600" b="1" strike="noStrike" spc="-1" dirty="0">
              <a:latin typeface="Arial"/>
            </a:endParaRP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3292209"/>
              </p:ext>
            </p:extLst>
          </p:nvPr>
        </p:nvGraphicFramePr>
        <p:xfrm>
          <a:off x="6632873" y="2259285"/>
          <a:ext cx="3752552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4" name="TextShape 6"/>
          <p:cNvSpPr txBox="1"/>
          <p:nvPr/>
        </p:nvSpPr>
        <p:spPr>
          <a:xfrm>
            <a:off x="7612408" y="3742877"/>
            <a:ext cx="1548000" cy="154800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txBody>
          <a:bodyPr wrap="none" lIns="90000" tIns="45000" rIns="90000" bIns="45000" anchor="ctr" anchorCtr="1">
            <a:noAutofit/>
          </a:bodyPr>
          <a:lstStyle/>
          <a:p>
            <a:pPr algn="ctr"/>
            <a:endParaRPr lang="ru-RU" sz="1600" b="1" strike="noStrike" spc="-1" dirty="0" smtClean="0">
              <a:latin typeface="Arial"/>
            </a:endParaRPr>
          </a:p>
          <a:p>
            <a:pPr algn="ctr"/>
            <a:r>
              <a:rPr lang="ru-RU" sz="1600" b="1" strike="noStrike" spc="-1" dirty="0" smtClean="0">
                <a:latin typeface="Arial"/>
              </a:rPr>
              <a:t>Всего:</a:t>
            </a:r>
          </a:p>
          <a:p>
            <a:pPr algn="ctr"/>
            <a:r>
              <a:rPr lang="ru-RU" sz="1600" b="1" spc="-1" dirty="0"/>
              <a:t>338 894,59</a:t>
            </a:r>
          </a:p>
          <a:p>
            <a:pPr algn="ctr"/>
            <a:endParaRPr lang="ru-RU" sz="1600" b="1" strike="noStrike" spc="-1" dirty="0">
              <a:latin typeface="Arial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8847255" y="1481645"/>
            <a:ext cx="1172010" cy="5040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тыс</a:t>
            </a:r>
            <a:r>
              <a:rPr lang="ru-RU" sz="2000" spc="-1" dirty="0">
                <a:solidFill>
                  <a:srgbClr val="000000"/>
                </a:solidFill>
                <a:latin typeface="Constantia"/>
              </a:rPr>
              <a:t>. </a:t>
            </a:r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руб.</a:t>
            </a:r>
            <a:endParaRPr lang="ru-RU" sz="2000" dirty="0"/>
          </a:p>
        </p:txBody>
      </p:sp>
      <p:sp>
        <p:nvSpPr>
          <p:cNvPr id="16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3</a:t>
            </a:fld>
            <a:endParaRPr lang="ru-RU" sz="14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154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stomShap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824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400" b="0" strike="noStrike" spc="-1" dirty="0">
                <a:solidFill>
                  <a:srgbClr val="000000"/>
                </a:solidFill>
                <a:latin typeface="Times New Roman"/>
                <a:ea typeface="Arial"/>
              </a:rPr>
              <a:t>Налоговые и неналоговые доходы районного бюджета</a:t>
            </a:r>
            <a:endParaRPr lang="ru-RU" sz="3400" b="1" strike="noStrike" spc="-1" dirty="0">
              <a:latin typeface="Arial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512043683"/>
              </p:ext>
            </p:extLst>
          </p:nvPr>
        </p:nvGraphicFramePr>
        <p:xfrm>
          <a:off x="224160" y="1179165"/>
          <a:ext cx="986509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279231" y="5342581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2021 год – 76 664,39</a:t>
            </a:r>
          </a:p>
          <a:p>
            <a:r>
              <a:rPr lang="ru-RU" sz="2000" b="1" dirty="0" smtClean="0"/>
              <a:t>2022 год – 79 503,56</a:t>
            </a:r>
            <a:endParaRPr lang="ru-RU" sz="2000" b="1" dirty="0"/>
          </a:p>
        </p:txBody>
      </p:sp>
      <p:sp>
        <p:nvSpPr>
          <p:cNvPr id="8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4</a:t>
            </a:fld>
            <a:endParaRPr lang="ru-RU" sz="14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440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720000" y="432000"/>
            <a:ext cx="9144000" cy="459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ctr"/>
            <a:r>
              <a:rPr lang="ru-RU" sz="2600" b="1" strike="noStrike" spc="-1">
                <a:latin typeface="Arial"/>
              </a:rPr>
              <a:t>Налоговые и неналоговые доходы</a:t>
            </a:r>
          </a:p>
        </p:txBody>
      </p:sp>
      <p:graphicFrame>
        <p:nvGraphicFramePr>
          <p:cNvPr id="113" name="Диаграмма 112"/>
          <p:cNvGraphicFramePr/>
          <p:nvPr>
            <p:extLst>
              <p:ext uri="{D42A27DB-BD31-4B8C-83A1-F6EECF244321}">
                <p14:modId xmlns:p14="http://schemas.microsoft.com/office/powerpoint/2010/main" val="208259898"/>
              </p:ext>
            </p:extLst>
          </p:nvPr>
        </p:nvGraphicFramePr>
        <p:xfrm>
          <a:off x="720000" y="1458205"/>
          <a:ext cx="9145440" cy="5049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7" name="TextShape 3"/>
          <p:cNvSpPr txBox="1"/>
          <p:nvPr/>
        </p:nvSpPr>
        <p:spPr>
          <a:xfrm>
            <a:off x="4911448" y="2331293"/>
            <a:ext cx="1008000" cy="52176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ctr"/>
            <a:r>
              <a:rPr lang="ru-RU" sz="1400" b="1" strike="noStrike" spc="-1" dirty="0">
                <a:latin typeface="Arial"/>
              </a:rPr>
              <a:t>+3,4 %;</a:t>
            </a:r>
          </a:p>
          <a:p>
            <a:pPr algn="ctr"/>
            <a:r>
              <a:rPr lang="ru-RU" sz="1400" b="1" strike="noStrike" spc="-1" dirty="0" smtClean="0">
                <a:latin typeface="Arial"/>
              </a:rPr>
              <a:t>3778,12;</a:t>
            </a:r>
            <a:endParaRPr lang="ru-RU" sz="1400" b="1" strike="noStrike" spc="-1" dirty="0">
              <a:latin typeface="Arial"/>
            </a:endParaRPr>
          </a:p>
        </p:txBody>
      </p:sp>
      <p:pic>
        <p:nvPicPr>
          <p:cNvPr id="124" name="Рисунок 123"/>
          <p:cNvPicPr/>
          <p:nvPr/>
        </p:nvPicPr>
        <p:blipFill>
          <a:blip r:embed="rId4"/>
          <a:stretch/>
        </p:blipFill>
        <p:spPr>
          <a:xfrm rot="5365200">
            <a:off x="5001873" y="3825363"/>
            <a:ext cx="971280" cy="435775"/>
          </a:xfrm>
          <a:prstGeom prst="rect">
            <a:avLst/>
          </a:prstGeom>
          <a:ln>
            <a:noFill/>
          </a:ln>
        </p:spPr>
      </p:pic>
      <p:sp>
        <p:nvSpPr>
          <p:cNvPr id="15" name="TextBox 1"/>
          <p:cNvSpPr txBox="1"/>
          <p:nvPr/>
        </p:nvSpPr>
        <p:spPr>
          <a:xfrm>
            <a:off x="584200" y="1539205"/>
            <a:ext cx="1172010" cy="5040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тыс</a:t>
            </a:r>
            <a:r>
              <a:rPr lang="ru-RU" sz="2000" spc="-1" dirty="0">
                <a:solidFill>
                  <a:srgbClr val="000000"/>
                </a:solidFill>
                <a:latin typeface="Constantia"/>
              </a:rPr>
              <a:t>. </a:t>
            </a:r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руб.</a:t>
            </a:r>
            <a:endParaRPr lang="ru-RU" sz="2000" dirty="0"/>
          </a:p>
        </p:txBody>
      </p:sp>
      <p:sp>
        <p:nvSpPr>
          <p:cNvPr id="7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5</a:t>
            </a:fld>
            <a:endParaRPr lang="ru-RU" sz="1400" b="1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1440000" y="360000"/>
            <a:ext cx="8208000" cy="8283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ctr"/>
            <a:r>
              <a:rPr lang="ru-RU" sz="2600" b="1" strike="noStrike" spc="-1" dirty="0">
                <a:latin typeface="Arial"/>
              </a:rPr>
              <a:t>Безвозмездные поступления в бюджет муниципального района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905284813"/>
              </p:ext>
            </p:extLst>
          </p:nvPr>
        </p:nvGraphicFramePr>
        <p:xfrm>
          <a:off x="-261744" y="1753501"/>
          <a:ext cx="39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788070111"/>
              </p:ext>
            </p:extLst>
          </p:nvPr>
        </p:nvGraphicFramePr>
        <p:xfrm>
          <a:off x="3248496" y="1733782"/>
          <a:ext cx="39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472154464"/>
              </p:ext>
            </p:extLst>
          </p:nvPr>
        </p:nvGraphicFramePr>
        <p:xfrm>
          <a:off x="6704880" y="1733782"/>
          <a:ext cx="396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1"/>
          <p:cNvSpPr txBox="1"/>
          <p:nvPr/>
        </p:nvSpPr>
        <p:spPr>
          <a:xfrm>
            <a:off x="9025592" y="1229726"/>
            <a:ext cx="1172010" cy="5040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тыс</a:t>
            </a:r>
            <a:r>
              <a:rPr lang="ru-RU" sz="2000" spc="-1" dirty="0">
                <a:solidFill>
                  <a:srgbClr val="000000"/>
                </a:solidFill>
                <a:latin typeface="Constantia"/>
              </a:rPr>
              <a:t>. </a:t>
            </a:r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руб.</a:t>
            </a:r>
            <a:endParaRPr lang="ru-RU" sz="2000" dirty="0"/>
          </a:p>
        </p:txBody>
      </p:sp>
      <p:sp>
        <p:nvSpPr>
          <p:cNvPr id="7" name="TextShape 2"/>
          <p:cNvSpPr txBox="1"/>
          <p:nvPr/>
        </p:nvSpPr>
        <p:spPr>
          <a:xfrm>
            <a:off x="788751" y="3492946"/>
            <a:ext cx="1332000" cy="1332000"/>
          </a:xfrm>
          <a:prstGeom prst="rect">
            <a:avLst/>
          </a:prstGeom>
          <a:blipFill rotWithShape="0">
            <a:blip r:embed="rId5"/>
            <a:stretch>
              <a:fillRect/>
            </a:stretch>
          </a:blipFill>
          <a:ln>
            <a:noFill/>
          </a:ln>
        </p:spPr>
        <p:txBody>
          <a:bodyPr wrap="none" lIns="90000" tIns="45000" rIns="90000" bIns="45000" anchor="ctr" anchorCtr="1">
            <a:noAutofit/>
          </a:bodyPr>
          <a:lstStyle/>
          <a:p>
            <a:pPr algn="ctr"/>
            <a:r>
              <a:rPr lang="ru-RU" sz="1400" b="1" strike="noStrike" spc="-1" dirty="0" smtClean="0">
                <a:latin typeface="Arial"/>
              </a:rPr>
              <a:t>Всего:</a:t>
            </a:r>
          </a:p>
          <a:p>
            <a:pPr algn="ctr"/>
            <a:r>
              <a:rPr lang="ru-RU" sz="1400" b="1" strike="noStrike" spc="-1" dirty="0" smtClean="0">
                <a:latin typeface="Arial"/>
              </a:rPr>
              <a:t>290 </a:t>
            </a:r>
            <a:r>
              <a:rPr lang="ru-RU" sz="1400" b="1" strike="noStrike" spc="-1" dirty="0">
                <a:latin typeface="Arial"/>
              </a:rPr>
              <a:t>065,83</a:t>
            </a:r>
          </a:p>
        </p:txBody>
      </p:sp>
      <p:sp>
        <p:nvSpPr>
          <p:cNvPr id="8" name="TextShape 3"/>
          <p:cNvSpPr txBox="1"/>
          <p:nvPr/>
        </p:nvSpPr>
        <p:spPr>
          <a:xfrm>
            <a:off x="4319091" y="3519573"/>
            <a:ext cx="1332000" cy="1332000"/>
          </a:xfrm>
          <a:prstGeom prst="rect">
            <a:avLst/>
          </a:prstGeom>
          <a:blipFill rotWithShape="0">
            <a:blip r:embed="rId6"/>
            <a:stretch>
              <a:fillRect/>
            </a:stretch>
          </a:blipFill>
          <a:ln>
            <a:noFill/>
          </a:ln>
        </p:spPr>
        <p:txBody>
          <a:bodyPr wrap="none" lIns="90000" tIns="45000" rIns="90000" bIns="45000" anchor="ctr" anchorCtr="1">
            <a:noAutofit/>
          </a:bodyPr>
          <a:lstStyle/>
          <a:p>
            <a:pPr algn="ctr"/>
            <a:r>
              <a:rPr lang="ru-RU" sz="1400" b="1" strike="noStrike" spc="-1" dirty="0" smtClean="0">
                <a:latin typeface="Arial"/>
              </a:rPr>
              <a:t>Всего:</a:t>
            </a:r>
          </a:p>
          <a:p>
            <a:pPr algn="ctr"/>
            <a:r>
              <a:rPr lang="ru-RU" sz="1400" b="1" strike="noStrike" spc="-1" dirty="0" smtClean="0">
                <a:latin typeface="Arial"/>
              </a:rPr>
              <a:t>261 </a:t>
            </a:r>
            <a:r>
              <a:rPr lang="ru-RU" sz="1400" b="1" strike="noStrike" spc="-1" dirty="0">
                <a:latin typeface="Arial"/>
              </a:rPr>
              <a:t>107,61</a:t>
            </a:r>
          </a:p>
        </p:txBody>
      </p:sp>
      <p:sp>
        <p:nvSpPr>
          <p:cNvPr id="9" name="TextShape 4"/>
          <p:cNvSpPr txBox="1"/>
          <p:nvPr/>
        </p:nvSpPr>
        <p:spPr>
          <a:xfrm>
            <a:off x="7775475" y="3526854"/>
            <a:ext cx="1332000" cy="1332000"/>
          </a:xfrm>
          <a:prstGeom prst="rect">
            <a:avLst/>
          </a:prstGeom>
          <a:blipFill rotWithShape="0">
            <a:blip r:embed="rId7"/>
            <a:stretch>
              <a:fillRect/>
            </a:stretch>
          </a:blipFill>
          <a:ln>
            <a:noFill/>
          </a:ln>
        </p:spPr>
        <p:txBody>
          <a:bodyPr wrap="none" lIns="90000" tIns="45000" rIns="90000" bIns="45000" anchor="ctr" anchorCtr="1">
            <a:noAutofit/>
          </a:bodyPr>
          <a:lstStyle/>
          <a:p>
            <a:pPr algn="ctr"/>
            <a:r>
              <a:rPr lang="ru-RU" sz="1400" b="1" strike="noStrike" spc="-1" dirty="0" smtClean="0">
                <a:latin typeface="Arial"/>
              </a:rPr>
              <a:t>Всего:</a:t>
            </a:r>
          </a:p>
          <a:p>
            <a:pPr algn="ctr"/>
            <a:r>
              <a:rPr lang="ru-RU" sz="1400" b="1" strike="noStrike" spc="-1" dirty="0" smtClean="0">
                <a:latin typeface="Arial"/>
              </a:rPr>
              <a:t>259 </a:t>
            </a:r>
            <a:r>
              <a:rPr lang="ru-RU" sz="1400" b="1" strike="noStrike" spc="-1" dirty="0">
                <a:latin typeface="Arial"/>
              </a:rPr>
              <a:t>391,03</a:t>
            </a:r>
          </a:p>
        </p:txBody>
      </p:sp>
      <p:sp>
        <p:nvSpPr>
          <p:cNvPr id="10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6</a:t>
            </a:fld>
            <a:endParaRPr lang="ru-RU" sz="14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284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/>
          <p:cNvSpPr/>
          <p:nvPr/>
        </p:nvSpPr>
        <p:spPr>
          <a:xfrm>
            <a:off x="531720" y="352440"/>
            <a:ext cx="9346320" cy="39467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8240" rIns="0" bIns="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800" b="1" strike="noStrike" spc="-1" dirty="0" smtClean="0">
                <a:solidFill>
                  <a:srgbClr val="000000"/>
                </a:solidFill>
                <a:latin typeface="Times New Roman"/>
                <a:ea typeface="Arial"/>
              </a:rPr>
              <a:t>Структура расходов районного бюджета на 2020 год</a:t>
            </a:r>
            <a:endParaRPr lang="ru-RU" sz="2800" b="1" strike="noStrike" spc="-1" dirty="0">
              <a:latin typeface="Arial"/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92860452"/>
              </p:ext>
            </p:extLst>
          </p:nvPr>
        </p:nvGraphicFramePr>
        <p:xfrm>
          <a:off x="-6473" y="1011882"/>
          <a:ext cx="10391898" cy="6242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7</a:t>
            </a:fld>
            <a:endParaRPr lang="ru-RU" sz="1400" b="1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532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144" y="171053"/>
            <a:ext cx="102251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spc="-1" dirty="0"/>
              <a:t>Направление расходов бюджета муниципального района на 2020 год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580389851"/>
              </p:ext>
            </p:extLst>
          </p:nvPr>
        </p:nvGraphicFramePr>
        <p:xfrm>
          <a:off x="377019" y="819125"/>
          <a:ext cx="8640960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Shape 2"/>
          <p:cNvSpPr txBox="1"/>
          <p:nvPr/>
        </p:nvSpPr>
        <p:spPr>
          <a:xfrm>
            <a:off x="2368954" y="2503590"/>
            <a:ext cx="1825073" cy="1897081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  <a:ln>
            <a:noFill/>
          </a:ln>
        </p:spPr>
        <p:txBody>
          <a:bodyPr wrap="none" lIns="90000" tIns="45000" rIns="90000" bIns="45000" anchor="ctr" anchorCtr="1">
            <a:noAutofit/>
          </a:bodyPr>
          <a:lstStyle/>
          <a:p>
            <a:pPr algn="ctr"/>
            <a:r>
              <a:rPr lang="ru-RU" sz="2600" b="1" strike="noStrike" spc="-1" dirty="0" smtClean="0">
                <a:latin typeface="Arial"/>
              </a:rPr>
              <a:t>363 363,04</a:t>
            </a:r>
            <a:endParaRPr lang="ru-RU" sz="2600" b="1" strike="noStrike" spc="-1" dirty="0">
              <a:latin typeface="Arial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4"/>
          <a:stretch/>
        </p:blipFill>
        <p:spPr>
          <a:xfrm>
            <a:off x="5757375" y="2433960"/>
            <a:ext cx="2027625" cy="2273597"/>
          </a:xfrm>
          <a:prstGeom prst="rect">
            <a:avLst/>
          </a:prstGeom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7064965" y="2141735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 сфере образования – </a:t>
            </a:r>
          </a:p>
          <a:p>
            <a:r>
              <a:rPr lang="ru-RU" sz="1400" dirty="0" smtClean="0"/>
              <a:t>17</a:t>
            </a:r>
            <a:r>
              <a:rPr lang="en-US" sz="1400" dirty="0" smtClean="0"/>
              <a:t>7</a:t>
            </a:r>
            <a:r>
              <a:rPr lang="ru-RU" sz="1400" dirty="0" smtClean="0"/>
              <a:t> </a:t>
            </a:r>
            <a:r>
              <a:rPr lang="en-US" sz="1400" dirty="0" smtClean="0"/>
              <a:t>459</a:t>
            </a:r>
            <a:r>
              <a:rPr lang="ru-RU" sz="1400" dirty="0" smtClean="0"/>
              <a:t>,6</a:t>
            </a:r>
            <a:r>
              <a:rPr lang="en-US" sz="1400" dirty="0" smtClean="0"/>
              <a:t>4</a:t>
            </a:r>
            <a:r>
              <a:rPr lang="ru-RU" sz="1400" dirty="0" smtClean="0"/>
              <a:t>  тыс. руб. 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7726638" y="2678250"/>
            <a:ext cx="18585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 сфере культуры – </a:t>
            </a:r>
          </a:p>
          <a:p>
            <a:r>
              <a:rPr lang="en-US" sz="1400" dirty="0" smtClean="0"/>
              <a:t>27</a:t>
            </a:r>
            <a:r>
              <a:rPr lang="ru-RU" sz="1400" dirty="0" smtClean="0"/>
              <a:t> </a:t>
            </a:r>
            <a:r>
              <a:rPr lang="en-US" sz="1400" dirty="0" smtClean="0"/>
              <a:t>069</a:t>
            </a:r>
            <a:r>
              <a:rPr lang="ru-RU" sz="1400" dirty="0" smtClean="0"/>
              <a:t>,5</a:t>
            </a:r>
            <a:r>
              <a:rPr lang="en-US" sz="1400" dirty="0" smtClean="0"/>
              <a:t>5</a:t>
            </a:r>
            <a:r>
              <a:rPr lang="ru-RU" sz="1400" dirty="0" smtClean="0"/>
              <a:t>  тыс. руб. 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687041" y="4275509"/>
            <a:ext cx="2698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 сфере молодежной политики – 7 128,94  тыс. руб. </a:t>
            </a:r>
            <a:endParaRPr lang="ru-RU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614581" y="4832409"/>
            <a:ext cx="2970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 других сферах (ОМСУ, ЦХО)</a:t>
            </a:r>
          </a:p>
          <a:p>
            <a:r>
              <a:rPr lang="ru-RU" sz="1400" dirty="0" smtClean="0"/>
              <a:t>– 39 016,</a:t>
            </a:r>
            <a:r>
              <a:rPr lang="en-US" sz="1400" dirty="0" smtClean="0"/>
              <a:t>96</a:t>
            </a:r>
            <a:r>
              <a:rPr lang="ru-RU" sz="1400" dirty="0" smtClean="0"/>
              <a:t>  тыс. руб. </a:t>
            </a:r>
            <a:endParaRPr lang="ru-RU" sz="1400" dirty="0"/>
          </a:p>
        </p:txBody>
      </p:sp>
      <p:sp>
        <p:nvSpPr>
          <p:cNvPr id="11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8</a:t>
            </a:fld>
            <a:endParaRPr lang="ru-RU" sz="1400" b="1" strike="noStrike" spc="-1" dirty="0">
              <a:latin typeface="Arial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8711208" y="1035149"/>
            <a:ext cx="1172010" cy="5040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тыс</a:t>
            </a:r>
            <a:r>
              <a:rPr lang="ru-RU" sz="2000" spc="-1" dirty="0">
                <a:solidFill>
                  <a:srgbClr val="000000"/>
                </a:solidFill>
                <a:latin typeface="Constantia"/>
              </a:rPr>
              <a:t>. </a:t>
            </a:r>
            <a:r>
              <a:rPr lang="ru-RU" sz="2000" spc="-1" dirty="0" smtClean="0">
                <a:solidFill>
                  <a:srgbClr val="000000"/>
                </a:solidFill>
                <a:latin typeface="Constantia"/>
              </a:rPr>
              <a:t>руб.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6089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Рисунок 143"/>
          <p:cNvPicPr/>
          <p:nvPr/>
        </p:nvPicPr>
        <p:blipFill>
          <a:blip r:embed="rId2"/>
          <a:stretch/>
        </p:blipFill>
        <p:spPr>
          <a:xfrm>
            <a:off x="3727440" y="1379160"/>
            <a:ext cx="4912560" cy="3732840"/>
          </a:xfrm>
          <a:prstGeom prst="rect">
            <a:avLst/>
          </a:prstGeom>
          <a:ln>
            <a:noFill/>
          </a:ln>
        </p:spPr>
      </p:pic>
      <p:sp>
        <p:nvSpPr>
          <p:cNvPr id="145" name="CustomShape 1"/>
          <p:cNvSpPr/>
          <p:nvPr/>
        </p:nvSpPr>
        <p:spPr>
          <a:xfrm>
            <a:off x="466560" y="314280"/>
            <a:ext cx="9346320" cy="120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8240" rIns="0" bIns="0" anchor="b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900" b="1" strike="noStrike" spc="-1">
                <a:solidFill>
                  <a:srgbClr val="000000"/>
                </a:solidFill>
                <a:latin typeface="Times New Roman"/>
                <a:ea typeface="Arial"/>
              </a:rPr>
              <a:t>Расходы местного бюджета в сфере общегосударственных расходов на 2020 год</a:t>
            </a:r>
            <a:endParaRPr lang="ru-RU" sz="2900" b="1" strike="noStrike" spc="-1">
              <a:latin typeface="Arial"/>
            </a:endParaRPr>
          </a:p>
        </p:txBody>
      </p:sp>
      <p:sp>
        <p:nvSpPr>
          <p:cNvPr id="146" name="CustomShape 2"/>
          <p:cNvSpPr/>
          <p:nvPr/>
        </p:nvSpPr>
        <p:spPr>
          <a:xfrm>
            <a:off x="449280" y="3709440"/>
            <a:ext cx="9732240" cy="615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6120" tIns="48240" rIns="96120" bIns="48240">
            <a:spAutoFit/>
          </a:bodyPr>
          <a:lstStyle/>
          <a:p>
            <a:pPr marL="343080" indent="-342360">
              <a:lnSpc>
                <a:spcPct val="100000"/>
              </a:lnSpc>
              <a:buClr>
                <a:srgbClr val="FF0000"/>
              </a:buClr>
              <a:buFont typeface="Wingdings" charset="2"/>
              <a:buChar char=""/>
            </a:pPr>
            <a:r>
              <a:rPr lang="ru-RU" sz="1700" b="0" strike="noStrike" spc="-1">
                <a:solidFill>
                  <a:srgbClr val="000000"/>
                </a:solidFill>
                <a:latin typeface="Constantia"/>
                <a:ea typeface="DejaVu Sans"/>
              </a:rPr>
              <a:t>Функционирование высшего должностного лица муниципального образования, представительных органов муниципального образования, местных администраций.</a:t>
            </a:r>
            <a:endParaRPr lang="ru-RU" sz="1700" b="1" strike="noStrike" spc="-1">
              <a:latin typeface="Arial"/>
            </a:endParaRPr>
          </a:p>
        </p:txBody>
      </p:sp>
      <p:sp>
        <p:nvSpPr>
          <p:cNvPr id="147" name="CustomShape 3"/>
          <p:cNvSpPr/>
          <p:nvPr/>
        </p:nvSpPr>
        <p:spPr>
          <a:xfrm>
            <a:off x="449280" y="4681080"/>
            <a:ext cx="990540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6120" tIns="48240" rIns="96120" bIns="48240">
            <a:spAutoFit/>
          </a:bodyPr>
          <a:lstStyle/>
          <a:p>
            <a:pPr marL="285840" indent="-285120">
              <a:lnSpc>
                <a:spcPct val="100000"/>
              </a:lnSpc>
              <a:buClr>
                <a:srgbClr val="FF0000"/>
              </a:buClr>
              <a:buFont typeface="Wingdings" charset="2"/>
              <a:buChar char=""/>
            </a:pPr>
            <a:r>
              <a:rPr lang="ru-RU" sz="1700" b="0" strike="noStrike" spc="-1">
                <a:solidFill>
                  <a:srgbClr val="000000"/>
                </a:solidFill>
                <a:latin typeface="Constantia"/>
                <a:ea typeface="DejaVu Sans"/>
              </a:rPr>
              <a:t>Судебная система.</a:t>
            </a:r>
            <a:endParaRPr lang="ru-RU" sz="1700" b="1" strike="noStrike" spc="-1">
              <a:latin typeface="Arial"/>
            </a:endParaRPr>
          </a:p>
        </p:txBody>
      </p:sp>
      <p:sp>
        <p:nvSpPr>
          <p:cNvPr id="148" name="CustomShape 4"/>
          <p:cNvSpPr/>
          <p:nvPr/>
        </p:nvSpPr>
        <p:spPr>
          <a:xfrm>
            <a:off x="449280" y="5824080"/>
            <a:ext cx="990540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6120" tIns="48240" rIns="96120" bIns="48240">
            <a:spAutoFit/>
          </a:bodyPr>
          <a:lstStyle/>
          <a:p>
            <a:pPr marL="285840" indent="-285120">
              <a:lnSpc>
                <a:spcPct val="100000"/>
              </a:lnSpc>
              <a:buClr>
                <a:srgbClr val="FF0000"/>
              </a:buClr>
              <a:buFont typeface="Wingdings" charset="2"/>
              <a:buChar char=""/>
            </a:pPr>
            <a:r>
              <a:rPr lang="ru-RU" sz="1700" b="0" strike="noStrike" spc="-1">
                <a:solidFill>
                  <a:srgbClr val="000000"/>
                </a:solidFill>
                <a:latin typeface="Constantia"/>
                <a:ea typeface="DejaVu Sans"/>
              </a:rPr>
              <a:t>Резервные фонды.</a:t>
            </a:r>
            <a:endParaRPr lang="ru-RU" sz="1700" b="1" strike="noStrike" spc="-1">
              <a:latin typeface="Arial"/>
            </a:endParaRPr>
          </a:p>
        </p:txBody>
      </p:sp>
      <p:sp>
        <p:nvSpPr>
          <p:cNvPr id="149" name="CustomShape 5"/>
          <p:cNvSpPr/>
          <p:nvPr/>
        </p:nvSpPr>
        <p:spPr>
          <a:xfrm>
            <a:off x="449280" y="6303600"/>
            <a:ext cx="9905400" cy="355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6120" tIns="48240" rIns="96120" bIns="48240">
            <a:spAutoFit/>
          </a:bodyPr>
          <a:lstStyle/>
          <a:p>
            <a:pPr marL="285840" indent="-285120">
              <a:lnSpc>
                <a:spcPct val="100000"/>
              </a:lnSpc>
              <a:buClr>
                <a:srgbClr val="FF0000"/>
              </a:buClr>
              <a:buFont typeface="Wingdings" charset="2"/>
              <a:buChar char=""/>
            </a:pPr>
            <a:r>
              <a:rPr lang="ru-RU" sz="1700" b="0" strike="noStrike" spc="-1">
                <a:solidFill>
                  <a:srgbClr val="000000"/>
                </a:solidFill>
                <a:latin typeface="Constantia"/>
                <a:ea typeface="DejaVu Sans"/>
              </a:rPr>
              <a:t>Другие общегосударственные вопросы.</a:t>
            </a:r>
            <a:endParaRPr lang="ru-RU" sz="1700" b="1" strike="noStrike" spc="-1">
              <a:latin typeface="Arial"/>
            </a:endParaRPr>
          </a:p>
        </p:txBody>
      </p:sp>
      <p:sp>
        <p:nvSpPr>
          <p:cNvPr id="151" name="CustomShape 7"/>
          <p:cNvSpPr/>
          <p:nvPr/>
        </p:nvSpPr>
        <p:spPr>
          <a:xfrm>
            <a:off x="449280" y="5103000"/>
            <a:ext cx="9905400" cy="614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6120" tIns="48240" rIns="96120" bIns="48240">
            <a:spAutoFit/>
          </a:bodyPr>
          <a:lstStyle/>
          <a:p>
            <a:pPr marL="285840" indent="-285120">
              <a:lnSpc>
                <a:spcPct val="100000"/>
              </a:lnSpc>
              <a:buClr>
                <a:srgbClr val="FF0000"/>
              </a:buClr>
              <a:buFont typeface="Wingdings" charset="2"/>
              <a:buChar char=""/>
            </a:pPr>
            <a:r>
              <a:rPr lang="ru-RU" sz="1700" b="0" strike="noStrike" spc="-1">
                <a:solidFill>
                  <a:srgbClr val="000000"/>
                </a:solidFill>
                <a:latin typeface="Constantia"/>
                <a:ea typeface="DejaVu Sans"/>
              </a:rPr>
              <a:t>Обеспечение деятельности финансовых, налоговых и таможенных органов, органов финансового (финансово-бюджетного) надзора.</a:t>
            </a:r>
            <a:endParaRPr lang="ru-RU" sz="1700" b="1" strike="noStrike" spc="-1">
              <a:latin typeface="Arial"/>
            </a:endParaRPr>
          </a:p>
        </p:txBody>
      </p:sp>
      <p:sp>
        <p:nvSpPr>
          <p:cNvPr id="152" name="TextShape 8"/>
          <p:cNvSpPr txBox="1"/>
          <p:nvPr/>
        </p:nvSpPr>
        <p:spPr>
          <a:xfrm>
            <a:off x="3816000" y="1835640"/>
            <a:ext cx="2880000" cy="129120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ctr"/>
            <a:r>
              <a:rPr lang="ru-RU" sz="2600" b="1" strike="noStrike" spc="-1" dirty="0">
                <a:solidFill>
                  <a:srgbClr val="FFFFFF"/>
                </a:solidFill>
                <a:latin typeface="Lobster 1.4"/>
              </a:rPr>
              <a:t>2020 год</a:t>
            </a:r>
            <a:endParaRPr lang="ru-RU" sz="2600" b="1" strike="noStrike" spc="-1" dirty="0">
              <a:latin typeface="Arial"/>
            </a:endParaRPr>
          </a:p>
          <a:p>
            <a:pPr algn="ctr"/>
            <a:r>
              <a:rPr lang="ru-RU" sz="2600" b="1" strike="noStrike" spc="-1" dirty="0" smtClean="0">
                <a:latin typeface="Arial"/>
              </a:rPr>
              <a:t>43 953,09</a:t>
            </a:r>
          </a:p>
          <a:p>
            <a:pPr algn="ctr"/>
            <a:r>
              <a:rPr lang="ru-RU" sz="2600" b="1" spc="-1" dirty="0" smtClean="0">
                <a:latin typeface="Arial"/>
              </a:rPr>
              <a:t>   тыс. рублей</a:t>
            </a:r>
            <a:endParaRPr lang="ru-RU" sz="2600" b="1" strike="noStrike" spc="-1" dirty="0">
              <a:latin typeface="Arial"/>
            </a:endParaRPr>
          </a:p>
        </p:txBody>
      </p:sp>
      <p:sp>
        <p:nvSpPr>
          <p:cNvPr id="11" name="CustomShape 2"/>
          <p:cNvSpPr/>
          <p:nvPr/>
        </p:nvSpPr>
        <p:spPr>
          <a:xfrm>
            <a:off x="9001080" y="6724800"/>
            <a:ext cx="864360" cy="38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6839B2E-A23B-4DF2-ABCE-5DCDB0793262}" type="slidenum">
              <a:rPr lang="ru-RU" sz="1400" b="0" strike="noStrike" spc="-1">
                <a:latin typeface="Constantia"/>
              </a:rPr>
              <a:t>9</a:t>
            </a:fld>
            <a:endParaRPr lang="ru-RU" sz="1400" b="1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2867</TotalTime>
  <Words>715</Words>
  <Application>Microsoft Office PowerPoint</Application>
  <PresentationFormat>Произвольный</PresentationFormat>
  <Paragraphs>160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Office Theme</vt:lpstr>
      <vt:lpstr>Office Theme</vt:lpstr>
      <vt:lpstr>Презентация PowerPoint</vt:lpstr>
      <vt:lpstr>Презентация PowerPoint</vt:lpstr>
      <vt:lpstr>Структура доходов районного бюджета  на 2020 год и на плановый период 2021 и 2022годов </vt:lpstr>
      <vt:lpstr>Налоговые и неналоговые доходы районного бюджета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Межбюджетные трансферты бюджетам сельских поселений Нижнеомского муниципального района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Пояснительная записка к проекту решения Совета Нижнеомского муниципального района  «О бюджете Нижнеомского муниципального района на 2012 год»</dc:title>
  <dc:subject/>
  <dc:creator>Админ</dc:creator>
  <dc:description/>
  <cp:lastModifiedBy>User</cp:lastModifiedBy>
  <cp:revision>266</cp:revision>
  <cp:lastPrinted>2019-11-13T10:09:35Z</cp:lastPrinted>
  <dcterms:created xsi:type="dcterms:W3CDTF">2011-11-15T02:26:09Z</dcterms:created>
  <dcterms:modified xsi:type="dcterms:W3CDTF">2019-11-13T10:31:19Z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15</vt:i4>
  </property>
</Properties>
</file>